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9" r:id="rId13"/>
    <p:sldId id="268"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77" d="100"/>
          <a:sy n="77" d="100"/>
        </p:scale>
        <p:origin x="23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2/21/2025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2/21/2025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2/21/2025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2/21/2025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2/21/2025</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2/21/2025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2/21/2025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2/21/2025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2/21/2025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DA16AA21-1863-4931-97CB-99D0A168701B}" type="datetimeFigureOut">
              <a:rPr lang="en-US" dirty="0"/>
              <a:t>2/21/2025</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3772C379-9A7C-4C87-A116-CBE9F58B04C5}" type="datetimeFigureOut">
              <a:rPr lang="en-US" dirty="0"/>
              <a:t>2/21/2025</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2/21/2025</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gnomikologikon.gr/authquotes.php?auth=22" TargetMode="External"/><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webp"/><Relationship Id="rId2" Type="http://schemas.openxmlformats.org/officeDocument/2006/relationships/hyperlink" Target="https://www.gnomikologikon.gr/authquotes.php?auth=18"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5.xml"/><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s://en.wikipedia.org/wiki/File:This_Boys_Life.jp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6.webp"/><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9.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hyperlink" Target="http://liapapapetrou.blogspot.com/2017/01/european-school-radio.html" TargetMode="External"/><Relationship Id="rId2" Type="http://schemas.openxmlformats.org/officeDocument/2006/relationships/hyperlink" Target="https://www.youtube.com/watch?v=w4rvaxzS_xM" TargetMode="External"/><Relationship Id="rId1" Type="http://schemas.openxmlformats.org/officeDocument/2006/relationships/slideLayout" Target="../slideLayouts/slideLayout8.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Εικόνα 4">
            <a:extLst>
              <a:ext uri="{FF2B5EF4-FFF2-40B4-BE49-F238E27FC236}">
                <a16:creationId xmlns:a16="http://schemas.microsoft.com/office/drawing/2014/main" id="{F02F488E-5858-1AE2-3AC8-5236E3574FB0}"/>
              </a:ext>
            </a:extLst>
          </p:cNvPr>
          <p:cNvPicPr>
            <a:picLocks noChangeAspect="1"/>
          </p:cNvPicPr>
          <p:nvPr/>
        </p:nvPicPr>
        <p:blipFill>
          <a:blip r:embed="rId2"/>
          <a:stretch>
            <a:fillRect/>
          </a:stretch>
        </p:blipFill>
        <p:spPr>
          <a:xfrm>
            <a:off x="4472247" y="1506756"/>
            <a:ext cx="2788921" cy="2647454"/>
          </a:xfrm>
          <a:prstGeom prst="rect">
            <a:avLst/>
          </a:prstGeom>
        </p:spPr>
      </p:pic>
      <p:sp>
        <p:nvSpPr>
          <p:cNvPr id="2" name="Τίτλος 1">
            <a:extLst>
              <a:ext uri="{FF2B5EF4-FFF2-40B4-BE49-F238E27FC236}">
                <a16:creationId xmlns:a16="http://schemas.microsoft.com/office/drawing/2014/main" id="{8E50619B-B941-4D2A-40D8-71B77FD77CEB}"/>
              </a:ext>
            </a:extLst>
          </p:cNvPr>
          <p:cNvSpPr>
            <a:spLocks noGrp="1"/>
          </p:cNvSpPr>
          <p:nvPr>
            <p:ph type="ctrTitle"/>
          </p:nvPr>
        </p:nvSpPr>
        <p:spPr>
          <a:xfrm>
            <a:off x="1051560" y="1637607"/>
            <a:ext cx="9966960" cy="2385753"/>
          </a:xfrm>
        </p:spPr>
        <p:txBody>
          <a:bodyPr/>
          <a:lstStyle/>
          <a:p>
            <a:r>
              <a:rPr lang="el-GR" dirty="0" err="1"/>
              <a:t>ΓΕΛ</a:t>
            </a:r>
            <a:r>
              <a:rPr lang="el-GR" dirty="0"/>
              <a:t> ΑΥΛΩΝΑΡΙΟΥ</a:t>
            </a:r>
          </a:p>
        </p:txBody>
      </p:sp>
      <p:sp>
        <p:nvSpPr>
          <p:cNvPr id="3" name="Υπότιτλος 2">
            <a:extLst>
              <a:ext uri="{FF2B5EF4-FFF2-40B4-BE49-F238E27FC236}">
                <a16:creationId xmlns:a16="http://schemas.microsoft.com/office/drawing/2014/main" id="{60F2F9A9-888F-337C-AAB2-C41DD2198497}"/>
              </a:ext>
            </a:extLst>
          </p:cNvPr>
          <p:cNvSpPr>
            <a:spLocks noGrp="1"/>
          </p:cNvSpPr>
          <p:nvPr>
            <p:ph type="subTitle" idx="1"/>
          </p:nvPr>
        </p:nvSpPr>
        <p:spPr>
          <a:xfrm>
            <a:off x="1069847" y="4389119"/>
            <a:ext cx="8265346" cy="1687485"/>
          </a:xfrm>
        </p:spPr>
        <p:txBody>
          <a:bodyPr>
            <a:normAutofit fontScale="77500" lnSpcReduction="20000"/>
          </a:bodyPr>
          <a:lstStyle/>
          <a:p>
            <a:pPr algn="ctr"/>
            <a:r>
              <a:rPr lang="el-GR" b="1" dirty="0"/>
              <a:t>Το παιδί στην τέχνη</a:t>
            </a:r>
          </a:p>
          <a:p>
            <a:pPr algn="ctr"/>
            <a:r>
              <a:rPr lang="el-GR" dirty="0" err="1"/>
              <a:t>Διασχολική</a:t>
            </a:r>
            <a:r>
              <a:rPr lang="el-GR" dirty="0"/>
              <a:t> δράση με πρωτοβουλία του </a:t>
            </a:r>
            <a:r>
              <a:rPr lang="el-GR" dirty="0" err="1"/>
              <a:t>1</a:t>
            </a:r>
            <a:r>
              <a:rPr lang="el-GR" baseline="30000" dirty="0" err="1"/>
              <a:t>ου</a:t>
            </a:r>
            <a:r>
              <a:rPr lang="el-GR" dirty="0"/>
              <a:t> Πρότυπου </a:t>
            </a:r>
            <a:r>
              <a:rPr lang="el-GR" dirty="0" err="1"/>
              <a:t>ΓΕ.Λ</a:t>
            </a:r>
            <a:r>
              <a:rPr lang="el-GR" dirty="0"/>
              <a:t> Χαλκίδας.</a:t>
            </a:r>
          </a:p>
          <a:p>
            <a:pPr algn="ctr"/>
            <a:r>
              <a:rPr lang="el-GR" dirty="0"/>
              <a:t>Συμμετοχή του </a:t>
            </a:r>
            <a:r>
              <a:rPr lang="el-GR" dirty="0" err="1"/>
              <a:t>2</a:t>
            </a:r>
            <a:r>
              <a:rPr lang="el-GR" baseline="30000" dirty="0" err="1"/>
              <a:t>ου</a:t>
            </a:r>
            <a:r>
              <a:rPr lang="el-GR" dirty="0"/>
              <a:t> </a:t>
            </a:r>
            <a:r>
              <a:rPr lang="el-GR" dirty="0" err="1"/>
              <a:t>ΓΕ.Λ</a:t>
            </a:r>
            <a:r>
              <a:rPr lang="el-GR" dirty="0"/>
              <a:t> </a:t>
            </a:r>
            <a:r>
              <a:rPr lang="el-GR" dirty="0" err="1"/>
              <a:t>Αλιβερίου</a:t>
            </a:r>
            <a:r>
              <a:rPr lang="el-GR" dirty="0"/>
              <a:t>, των </a:t>
            </a:r>
            <a:r>
              <a:rPr lang="el-GR" dirty="0" err="1"/>
              <a:t>ΓΕ.Λ</a:t>
            </a:r>
            <a:r>
              <a:rPr lang="el-GR" dirty="0"/>
              <a:t> Αυλωναρίου, Λίμνης και Καρπενησίου.</a:t>
            </a:r>
            <a:r>
              <a:rPr lang="el-GR" b="1" dirty="0"/>
              <a:t> </a:t>
            </a:r>
          </a:p>
          <a:p>
            <a:pPr algn="ctr"/>
            <a:r>
              <a:rPr lang="el-GR" b="1" i="1" dirty="0"/>
              <a:t>«Τρία πράγματα μάς έμειναν από τον Παράδεισο: Τα άστρα, τα λουλούδια και τα μάτια των παιδιών».   </a:t>
            </a:r>
            <a:r>
              <a:rPr lang="el-GR" i="1" dirty="0" err="1">
                <a:hlinkClick r:id="rId3">
                  <a:extLst>
                    <a:ext uri="{A12FA001-AC4F-418D-AE19-62706E023703}">
                      <ahyp:hlinkClr xmlns:ahyp="http://schemas.microsoft.com/office/drawing/2018/hyperlinkcolor" val="tx"/>
                    </a:ext>
                  </a:extLst>
                </a:hlinkClick>
              </a:rPr>
              <a:t>Δάντης</a:t>
            </a:r>
            <a:r>
              <a:rPr lang="el-GR" i="1" dirty="0">
                <a:solidFill>
                  <a:srgbClr val="CC9900"/>
                </a:solidFill>
                <a:hlinkClick r:id="rId3">
                  <a:extLst>
                    <a:ext uri="{A12FA001-AC4F-418D-AE19-62706E023703}">
                      <ahyp:hlinkClr xmlns:ahyp="http://schemas.microsoft.com/office/drawing/2018/hyperlinkcolor" val="tx"/>
                    </a:ext>
                  </a:extLst>
                </a:hlinkClick>
              </a:rPr>
              <a:t>  </a:t>
            </a:r>
            <a:r>
              <a:rPr lang="el-GR" b="0" i="1" dirty="0">
                <a:effectLst/>
                <a:hlinkClick r:id="rId3">
                  <a:extLst>
                    <a:ext uri="{A12FA001-AC4F-418D-AE19-62706E023703}">
                      <ahyp:hlinkClr xmlns:ahyp="http://schemas.microsoft.com/office/drawing/2018/hyperlinkcolor" val="tx"/>
                    </a:ext>
                  </a:extLst>
                </a:hlinkClick>
              </a:rPr>
              <a:t>Ιταλός ποιητής  (1265-1321</a:t>
            </a:r>
            <a:r>
              <a:rPr lang="el-GR" b="0" i="1" dirty="0">
                <a:effectLst/>
              </a:rPr>
              <a:t>)</a:t>
            </a:r>
            <a:endParaRPr lang="el-GR" i="1" dirty="0"/>
          </a:p>
          <a:p>
            <a:pPr algn="ctr"/>
            <a:endParaRPr lang="el-GR" i="1" dirty="0"/>
          </a:p>
          <a:p>
            <a:pPr algn="ctr"/>
            <a:endParaRPr lang="el-GR" dirty="0"/>
          </a:p>
          <a:p>
            <a:pPr algn="ctr"/>
            <a:endParaRPr lang="el-GR" dirty="0"/>
          </a:p>
          <a:p>
            <a:pPr algn="ctr"/>
            <a:endParaRPr lang="el-GR" dirty="0"/>
          </a:p>
          <a:p>
            <a:pPr algn="ctr"/>
            <a:endParaRPr lang="el-GR" dirty="0"/>
          </a:p>
        </p:txBody>
      </p:sp>
    </p:spTree>
    <p:extLst>
      <p:ext uri="{BB962C8B-B14F-4D97-AF65-F5344CB8AC3E}">
        <p14:creationId xmlns:p14="http://schemas.microsoft.com/office/powerpoint/2010/main" val="3941034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C1F0056-56E8-A037-68BB-3EBC84FBA600}"/>
              </a:ext>
            </a:extLst>
          </p:cNvPr>
          <p:cNvSpPr>
            <a:spLocks noGrp="1"/>
          </p:cNvSpPr>
          <p:nvPr>
            <p:ph type="title"/>
          </p:nvPr>
        </p:nvSpPr>
        <p:spPr/>
        <p:txBody>
          <a:bodyPr/>
          <a:lstStyle/>
          <a:p>
            <a:pPr algn="ctr"/>
            <a:r>
              <a:rPr lang="el-GR" dirty="0"/>
              <a:t>Το </a:t>
            </a:r>
            <a:r>
              <a:rPr lang="el-GR" dirty="0" err="1"/>
              <a:t>παιδι</a:t>
            </a:r>
            <a:r>
              <a:rPr lang="el-GR" dirty="0"/>
              <a:t> στην </a:t>
            </a:r>
            <a:r>
              <a:rPr lang="el-GR" dirty="0" err="1"/>
              <a:t>τεχνη</a:t>
            </a:r>
            <a:endParaRPr lang="el-GR" dirty="0"/>
          </a:p>
        </p:txBody>
      </p:sp>
      <p:sp>
        <p:nvSpPr>
          <p:cNvPr id="3" name="Θέση κειμένου 2">
            <a:extLst>
              <a:ext uri="{FF2B5EF4-FFF2-40B4-BE49-F238E27FC236}">
                <a16:creationId xmlns:a16="http://schemas.microsoft.com/office/drawing/2014/main" id="{0E5A806B-195E-FF1C-96E1-052A920208DE}"/>
              </a:ext>
            </a:extLst>
          </p:cNvPr>
          <p:cNvSpPr>
            <a:spLocks noGrp="1"/>
          </p:cNvSpPr>
          <p:nvPr>
            <p:ph type="body" idx="1"/>
          </p:nvPr>
        </p:nvSpPr>
        <p:spPr>
          <a:xfrm>
            <a:off x="1063751" y="1562793"/>
            <a:ext cx="9875797" cy="1125543"/>
          </a:xfrm>
        </p:spPr>
        <p:txBody>
          <a:bodyPr>
            <a:noAutofit/>
          </a:bodyPr>
          <a:lstStyle/>
          <a:p>
            <a:pPr algn="ctr"/>
            <a:r>
              <a:rPr lang="el-GR" sz="1600" i="1" dirty="0">
                <a:solidFill>
                  <a:schemeClr val="tx1"/>
                </a:solidFill>
              </a:rPr>
              <a:t>Μετρημένο τόπο έχουν οι σοφοί</a:t>
            </a:r>
            <a:br>
              <a:rPr lang="el-GR" sz="1600" i="1" dirty="0">
                <a:solidFill>
                  <a:schemeClr val="tx1"/>
                </a:solidFill>
              </a:rPr>
            </a:br>
            <a:r>
              <a:rPr lang="el-GR" sz="1600" i="1" dirty="0">
                <a:solidFill>
                  <a:schemeClr val="tx1"/>
                </a:solidFill>
              </a:rPr>
              <a:t>Και στα παιδιά δοσμένος είναι ό ίδιος αλλ’</a:t>
            </a:r>
            <a:br>
              <a:rPr lang="el-GR" sz="1600" i="1" dirty="0">
                <a:solidFill>
                  <a:schemeClr val="tx1"/>
                </a:solidFill>
              </a:rPr>
            </a:br>
            <a:r>
              <a:rPr lang="el-GR" sz="1600" i="1" dirty="0">
                <a:solidFill>
                  <a:schemeClr val="tx1"/>
                </a:solidFill>
              </a:rPr>
              <a:t>Απέραντος</a:t>
            </a:r>
            <a:r>
              <a:rPr lang="el-GR" sz="1200" i="1" dirty="0">
                <a:solidFill>
                  <a:schemeClr val="tx1"/>
                </a:solidFill>
              </a:rPr>
              <a:t>!       </a:t>
            </a:r>
            <a:r>
              <a:rPr lang="el-GR" sz="1200" dirty="0">
                <a:solidFill>
                  <a:schemeClr val="tx1"/>
                </a:solidFill>
                <a:hlinkClick r:id="rId2">
                  <a:extLst>
                    <a:ext uri="{A12FA001-AC4F-418D-AE19-62706E023703}">
                      <ahyp:hlinkClr xmlns:ahyp="http://schemas.microsoft.com/office/drawing/2018/hyperlinkcolor" val="tx"/>
                    </a:ext>
                  </a:extLst>
                </a:hlinkClick>
              </a:rPr>
              <a:t>Οδυσσέας Ελύτης </a:t>
            </a:r>
            <a:r>
              <a:rPr lang="el-GR" sz="1200" b="0" dirty="0">
                <a:solidFill>
                  <a:schemeClr val="tx1"/>
                </a:solidFill>
                <a:effectLst/>
                <a:hlinkClick r:id="rId2">
                  <a:extLst>
                    <a:ext uri="{A12FA001-AC4F-418D-AE19-62706E023703}">
                      <ahyp:hlinkClr xmlns:ahyp="http://schemas.microsoft.com/office/drawing/2018/hyperlinkcolor" val="tx"/>
                    </a:ext>
                  </a:extLst>
                </a:hlinkClick>
              </a:rPr>
              <a:t> (1911-1996)</a:t>
            </a:r>
            <a:br>
              <a:rPr lang="el-GR" sz="1200" dirty="0">
                <a:solidFill>
                  <a:schemeClr val="tx1"/>
                </a:solidFill>
                <a:hlinkClick r:id="rId2">
                  <a:extLst>
                    <a:ext uri="{A12FA001-AC4F-418D-AE19-62706E023703}">
                      <ahyp:hlinkClr xmlns:ahyp="http://schemas.microsoft.com/office/drawing/2018/hyperlinkcolor" val="tx"/>
                    </a:ext>
                  </a:extLst>
                </a:hlinkClick>
              </a:rPr>
            </a:br>
            <a:endParaRPr lang="el-GR" sz="1200" dirty="0">
              <a:solidFill>
                <a:schemeClr val="tx1"/>
              </a:solidFill>
            </a:endParaRPr>
          </a:p>
          <a:p>
            <a:r>
              <a:rPr lang="el-GR" sz="1000" dirty="0"/>
              <a:t>                                                                                                                                       («Τα ελεγεία της </a:t>
            </a:r>
            <a:r>
              <a:rPr lang="el-GR" sz="1000" dirty="0" err="1"/>
              <a:t>Οξώπορτας</a:t>
            </a:r>
            <a:r>
              <a:rPr lang="el-GR" sz="1000" dirty="0"/>
              <a:t>»)</a:t>
            </a:r>
          </a:p>
        </p:txBody>
      </p:sp>
      <p:sp>
        <p:nvSpPr>
          <p:cNvPr id="4" name="Θέση περιεχομένου 3">
            <a:extLst>
              <a:ext uri="{FF2B5EF4-FFF2-40B4-BE49-F238E27FC236}">
                <a16:creationId xmlns:a16="http://schemas.microsoft.com/office/drawing/2014/main" id="{FFBC8F9F-793F-0ADA-CF99-CFF8C36E9313}"/>
              </a:ext>
            </a:extLst>
          </p:cNvPr>
          <p:cNvSpPr>
            <a:spLocks noGrp="1"/>
          </p:cNvSpPr>
          <p:nvPr>
            <p:ph sz="half" idx="2"/>
          </p:nvPr>
        </p:nvSpPr>
        <p:spPr/>
        <p:txBody>
          <a:bodyPr>
            <a:normAutofit fontScale="85000" lnSpcReduction="20000"/>
          </a:bodyPr>
          <a:lstStyle/>
          <a:p>
            <a:r>
              <a:rPr lang="el-GR" dirty="0"/>
              <a:t>ΔΙΑΘΕΜΑΤΙΚΗ-ΔΙΕΠΙΣΤΗΜΟΝΙΚΗ – </a:t>
            </a:r>
            <a:r>
              <a:rPr lang="el-GR" dirty="0" err="1"/>
              <a:t>ΔΙΑΤΜΗΜΑΤΙΚΗ</a:t>
            </a:r>
            <a:r>
              <a:rPr lang="el-GR" dirty="0"/>
              <a:t> – </a:t>
            </a:r>
            <a:r>
              <a:rPr lang="el-GR" dirty="0" err="1"/>
              <a:t>ΔΙΑΣΧΟΛΙΚΗ</a:t>
            </a:r>
            <a:r>
              <a:rPr lang="el-GR" dirty="0"/>
              <a:t> ΠΡΟΣΕΓΓΙΣΗ ΓΝΩΣΤΙΚΟΥ ΑΝΤΙΚΕΙΜΕΝΟΥ</a:t>
            </a:r>
          </a:p>
          <a:p>
            <a:r>
              <a:rPr lang="el-GR" dirty="0" err="1"/>
              <a:t>Διασχολική</a:t>
            </a:r>
            <a:r>
              <a:rPr lang="el-GR" dirty="0"/>
              <a:t> δράση με πρωτοβουλία του </a:t>
            </a:r>
            <a:r>
              <a:rPr lang="el-GR" dirty="0" err="1"/>
              <a:t>1ου</a:t>
            </a:r>
            <a:r>
              <a:rPr lang="el-GR" dirty="0"/>
              <a:t> Πρότυπου Γενικού Λυκείου Χαλκίδας και τη συμμετοχή του </a:t>
            </a:r>
            <a:r>
              <a:rPr lang="el-GR" dirty="0" err="1"/>
              <a:t>ΓΕΛ</a:t>
            </a:r>
            <a:r>
              <a:rPr lang="el-GR" dirty="0"/>
              <a:t> Αυλωναρίου, </a:t>
            </a:r>
            <a:r>
              <a:rPr lang="el-GR" dirty="0" err="1"/>
              <a:t>2ου</a:t>
            </a:r>
            <a:r>
              <a:rPr lang="el-GR" dirty="0"/>
              <a:t> </a:t>
            </a:r>
            <a:r>
              <a:rPr lang="el-GR" dirty="0" err="1"/>
              <a:t>ΓΕΛ</a:t>
            </a:r>
            <a:r>
              <a:rPr lang="el-GR" dirty="0"/>
              <a:t> </a:t>
            </a:r>
            <a:r>
              <a:rPr lang="el-GR" dirty="0" err="1"/>
              <a:t>Αλιβερίου</a:t>
            </a:r>
            <a:r>
              <a:rPr lang="el-GR" dirty="0"/>
              <a:t>, </a:t>
            </a:r>
            <a:r>
              <a:rPr lang="el-GR" dirty="0" err="1"/>
              <a:t>ΓΕΛ</a:t>
            </a:r>
            <a:r>
              <a:rPr lang="el-GR" dirty="0"/>
              <a:t> Λίμνης,  </a:t>
            </a:r>
            <a:r>
              <a:rPr lang="el-GR" dirty="0" err="1"/>
              <a:t>ΓΕΛ</a:t>
            </a:r>
            <a:r>
              <a:rPr lang="el-GR" dirty="0"/>
              <a:t> Καρπενησίου.</a:t>
            </a:r>
          </a:p>
          <a:p>
            <a:r>
              <a:rPr lang="el-GR" b="1" dirty="0"/>
              <a:t>Σχέδιο Δράσης:</a:t>
            </a:r>
            <a:r>
              <a:rPr lang="el-GR" dirty="0"/>
              <a:t> Το παιδί στην τέχνη</a:t>
            </a:r>
          </a:p>
          <a:p>
            <a:r>
              <a:rPr lang="el-GR" b="1" dirty="0"/>
              <a:t>Άξονας:</a:t>
            </a:r>
            <a:r>
              <a:rPr lang="el-GR" dirty="0"/>
              <a:t> Σχολείο και κοινότητα </a:t>
            </a:r>
          </a:p>
          <a:p>
            <a:r>
              <a:rPr lang="el-GR" b="1" dirty="0"/>
              <a:t>Συντονιστής Δράσης:</a:t>
            </a:r>
            <a:r>
              <a:rPr lang="el-GR" dirty="0"/>
              <a:t> </a:t>
            </a:r>
            <a:r>
              <a:rPr lang="el-GR" dirty="0" err="1"/>
              <a:t>ΤΖΑΝΟΥΔΑΚΗ</a:t>
            </a:r>
            <a:r>
              <a:rPr lang="el-GR" dirty="0"/>
              <a:t> ΒΑΣΙΛΙΚΗ (</a:t>
            </a:r>
            <a:r>
              <a:rPr lang="el-GR" dirty="0" err="1"/>
              <a:t>ΠΕ02</a:t>
            </a:r>
            <a:r>
              <a:rPr lang="el-GR" dirty="0"/>
              <a:t>)</a:t>
            </a:r>
          </a:p>
          <a:p>
            <a:r>
              <a:rPr lang="el-GR" dirty="0"/>
              <a:t>Συμμετοχή: ΣΙΔΕΡΗΣ ΕΥΑΓΓΕΛΟΣ (</a:t>
            </a:r>
            <a:r>
              <a:rPr lang="el-GR" dirty="0" err="1"/>
              <a:t>ΠΕ80</a:t>
            </a:r>
            <a:r>
              <a:rPr lang="el-GR" dirty="0"/>
              <a:t>)</a:t>
            </a:r>
          </a:p>
          <a:p>
            <a:endParaRPr lang="el-GR" dirty="0"/>
          </a:p>
        </p:txBody>
      </p:sp>
      <p:pic>
        <p:nvPicPr>
          <p:cNvPr id="7" name="Θέση περιεχομένου 9">
            <a:extLst>
              <a:ext uri="{FF2B5EF4-FFF2-40B4-BE49-F238E27FC236}">
                <a16:creationId xmlns:a16="http://schemas.microsoft.com/office/drawing/2014/main" id="{7090076D-31E8-2ACC-565B-B39A622F52C1}"/>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916189" y="2743200"/>
            <a:ext cx="3624349" cy="3292475"/>
          </a:xfrm>
        </p:spPr>
      </p:pic>
    </p:spTree>
    <p:extLst>
      <p:ext uri="{BB962C8B-B14F-4D97-AF65-F5344CB8AC3E}">
        <p14:creationId xmlns:p14="http://schemas.microsoft.com/office/powerpoint/2010/main" val="2429838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F168545-DC74-DD9B-9D9C-41209526A7D7}"/>
              </a:ext>
            </a:extLst>
          </p:cNvPr>
          <p:cNvSpPr>
            <a:spLocks noGrp="1"/>
          </p:cNvSpPr>
          <p:nvPr>
            <p:ph type="title"/>
          </p:nvPr>
        </p:nvSpPr>
        <p:spPr/>
        <p:txBody>
          <a:bodyPr/>
          <a:lstStyle/>
          <a:p>
            <a:r>
              <a:rPr lang="el-GR" dirty="0"/>
              <a:t>ΤΑ ΔΙΚΑΙΩΜΑΤΑ ΤΟΥ ΠΑΙΔΙΟΥ</a:t>
            </a:r>
          </a:p>
        </p:txBody>
      </p:sp>
      <p:sp>
        <p:nvSpPr>
          <p:cNvPr id="3" name="Θέση κειμένου 2">
            <a:extLst>
              <a:ext uri="{FF2B5EF4-FFF2-40B4-BE49-F238E27FC236}">
                <a16:creationId xmlns:a16="http://schemas.microsoft.com/office/drawing/2014/main" id="{6FA9D9AB-6C9C-2D99-9A54-8A373EEDFAE6}"/>
              </a:ext>
            </a:extLst>
          </p:cNvPr>
          <p:cNvSpPr>
            <a:spLocks noGrp="1"/>
          </p:cNvSpPr>
          <p:nvPr>
            <p:ph type="body" idx="1"/>
          </p:nvPr>
        </p:nvSpPr>
        <p:spPr>
          <a:xfrm>
            <a:off x="1066800" y="1903615"/>
            <a:ext cx="4754880" cy="784722"/>
          </a:xfrm>
        </p:spPr>
        <p:txBody>
          <a:bodyPr>
            <a:normAutofit fontScale="70000" lnSpcReduction="20000"/>
          </a:bodyPr>
          <a:lstStyle/>
          <a:p>
            <a:endParaRPr lang="el-GR" b="1" dirty="0"/>
          </a:p>
          <a:p>
            <a:r>
              <a:rPr lang="el-GR" dirty="0"/>
              <a:t>ΔΙΚΑΙΩΜΑΤΑ </a:t>
            </a:r>
            <a:r>
              <a:rPr lang="el-GR" dirty="0" err="1"/>
              <a:t>ΕΠΙΒΙΩΣΗΣ.Επαρκές</a:t>
            </a:r>
            <a:r>
              <a:rPr lang="el-GR" dirty="0"/>
              <a:t> επίπεδο διαβίωσης , στέγη , διατροφή , πρόσβαση σε ιατρικές υπηρεσίες </a:t>
            </a:r>
          </a:p>
          <a:p>
            <a:endParaRPr lang="el-GR" dirty="0"/>
          </a:p>
        </p:txBody>
      </p:sp>
      <p:sp>
        <p:nvSpPr>
          <p:cNvPr id="4" name="Θέση περιεχομένου 3">
            <a:extLst>
              <a:ext uri="{FF2B5EF4-FFF2-40B4-BE49-F238E27FC236}">
                <a16:creationId xmlns:a16="http://schemas.microsoft.com/office/drawing/2014/main" id="{48E23AB4-A55C-658C-E74D-420E03CFC7C3}"/>
              </a:ext>
            </a:extLst>
          </p:cNvPr>
          <p:cNvSpPr>
            <a:spLocks noGrp="1"/>
          </p:cNvSpPr>
          <p:nvPr>
            <p:ph sz="half" idx="2"/>
          </p:nvPr>
        </p:nvSpPr>
        <p:spPr/>
        <p:txBody>
          <a:bodyPr/>
          <a:lstStyle/>
          <a:p>
            <a:r>
              <a:rPr lang="el-GR" sz="1800" kern="0" dirty="0">
                <a:effectLst/>
                <a:latin typeface="Times New Roman" panose="02020603050405020304" pitchFamily="18" charset="0"/>
                <a:ea typeface="Times New Roman" panose="02020603050405020304" pitchFamily="18" charset="0"/>
              </a:rPr>
              <a:t>“Το παιδί του </a:t>
            </a:r>
            <a:r>
              <a:rPr lang="el-GR" sz="1800" kern="0" dirty="0" err="1">
                <a:effectLst/>
                <a:latin typeface="Times New Roman" panose="02020603050405020304" pitchFamily="18" charset="0"/>
                <a:ea typeface="Times New Roman" panose="02020603050405020304" pitchFamily="18" charset="0"/>
              </a:rPr>
              <a:t>Ντέμολντ</a:t>
            </a:r>
            <a:r>
              <a:rPr lang="el-GR" sz="1800" kern="0" dirty="0">
                <a:effectLst/>
                <a:latin typeface="Times New Roman" panose="02020603050405020304" pitchFamily="18" charset="0"/>
                <a:ea typeface="Times New Roman" panose="02020603050405020304" pitchFamily="18" charset="0"/>
              </a:rPr>
              <a:t>”. Μια από τις αρχαιότερες μούμιες που έχουν βρεθεί ποτέ. Πέθανε όταν ήταν 8 μηνών πριν από τουλάχιστον 6.500 χρόνια στο Περού από  σπάνια καρδιαγγειακή νόσο.</a:t>
            </a:r>
            <a:endParaRPr lang="el-GR" dirty="0"/>
          </a:p>
        </p:txBody>
      </p:sp>
      <p:sp>
        <p:nvSpPr>
          <p:cNvPr id="5" name="Θέση κειμένου 4">
            <a:extLst>
              <a:ext uri="{FF2B5EF4-FFF2-40B4-BE49-F238E27FC236}">
                <a16:creationId xmlns:a16="http://schemas.microsoft.com/office/drawing/2014/main" id="{4B2C2CB0-197B-C714-4705-F7EA414B29AE}"/>
              </a:ext>
            </a:extLst>
          </p:cNvPr>
          <p:cNvSpPr>
            <a:spLocks noGrp="1"/>
          </p:cNvSpPr>
          <p:nvPr>
            <p:ph type="body" sz="quarter" idx="3"/>
          </p:nvPr>
        </p:nvSpPr>
        <p:spPr>
          <a:xfrm>
            <a:off x="6376416" y="2103120"/>
            <a:ext cx="4754880" cy="640080"/>
          </a:xfrm>
        </p:spPr>
        <p:txBody>
          <a:bodyPr>
            <a:normAutofit fontScale="70000" lnSpcReduction="20000"/>
          </a:bodyPr>
          <a:lstStyle/>
          <a:p>
            <a:r>
              <a:rPr lang="el-GR" b="1" dirty="0"/>
              <a:t>ΔΙΚΑΙΩΜΑΤΑ ΠΡΟΣΤΑΣΙΑΣ  </a:t>
            </a:r>
            <a:r>
              <a:rPr lang="el-GR" dirty="0"/>
              <a:t>παιδική εργασία , πόλεμος , κακοποίηση</a:t>
            </a:r>
          </a:p>
          <a:p>
            <a:endParaRPr lang="el-GR" dirty="0"/>
          </a:p>
        </p:txBody>
      </p:sp>
      <p:pic>
        <p:nvPicPr>
          <p:cNvPr id="10" name="Θέση περιεχομένου 9">
            <a:extLst>
              <a:ext uri="{FF2B5EF4-FFF2-40B4-BE49-F238E27FC236}">
                <a16:creationId xmlns:a16="http://schemas.microsoft.com/office/drawing/2014/main" id="{8B84223F-B2BA-498B-557A-E4ABFE7819D9}"/>
              </a:ext>
            </a:extLst>
          </p:cNvPr>
          <p:cNvPicPr>
            <a:picLocks noGrp="1" noChangeAspect="1"/>
          </p:cNvPicPr>
          <p:nvPr>
            <p:ph sz="quarter" idx="4"/>
          </p:nvPr>
        </p:nvPicPr>
        <p:blipFill>
          <a:blip r:embed="rId2"/>
          <a:stretch>
            <a:fillRect/>
          </a:stretch>
        </p:blipFill>
        <p:spPr>
          <a:xfrm>
            <a:off x="1729048" y="4062966"/>
            <a:ext cx="3374967" cy="2096765"/>
          </a:xfrm>
        </p:spPr>
      </p:pic>
      <p:sp>
        <p:nvSpPr>
          <p:cNvPr id="11" name="Θέση περιεχομένου 3">
            <a:extLst>
              <a:ext uri="{FF2B5EF4-FFF2-40B4-BE49-F238E27FC236}">
                <a16:creationId xmlns:a16="http://schemas.microsoft.com/office/drawing/2014/main" id="{EF2952B4-0B8A-20FB-A4FC-F0462EE45023}"/>
              </a:ext>
            </a:extLst>
          </p:cNvPr>
          <p:cNvSpPr txBox="1">
            <a:spLocks/>
          </p:cNvSpPr>
          <p:nvPr/>
        </p:nvSpPr>
        <p:spPr>
          <a:xfrm>
            <a:off x="6364224" y="2752344"/>
            <a:ext cx="5737498" cy="3435096"/>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l-GR" sz="1800" kern="0" dirty="0">
                <a:latin typeface="Times New Roman" panose="02020603050405020304" pitchFamily="18" charset="0"/>
                <a:ea typeface="Times New Roman" panose="02020603050405020304" pitchFamily="18" charset="0"/>
              </a:rPr>
              <a:t>Επιλέχτηκαν φωτογραφίες του </a:t>
            </a:r>
            <a:r>
              <a:rPr lang="el-GR" sz="1600" dirty="0"/>
              <a:t>Λιούις </a:t>
            </a:r>
            <a:r>
              <a:rPr lang="el-GR" sz="1600" dirty="0" err="1"/>
              <a:t>Γουίκς</a:t>
            </a:r>
            <a:r>
              <a:rPr lang="el-GR" sz="1600" dirty="0"/>
              <a:t> </a:t>
            </a:r>
            <a:r>
              <a:rPr lang="el-GR" sz="1600" dirty="0" err="1"/>
              <a:t>Χάιν</a:t>
            </a:r>
            <a:r>
              <a:rPr lang="en-US" sz="1600" dirty="0"/>
              <a:t>,</a:t>
            </a:r>
            <a:r>
              <a:rPr lang="el-GR" sz="1600" dirty="0"/>
              <a:t>  Αμερικανού κοινωνιολόγου και φωτογράφου. Οι φωτογραφίες του συνέβαλαν καθοριστικά στην ψήφιση των πρώτων νόμων για την παιδική εργασία στις Ηνωμένες Πολιτείες</a:t>
            </a:r>
            <a:r>
              <a:rPr lang="el-GR" sz="1800" kern="0" dirty="0">
                <a:latin typeface="Times New Roman" panose="02020603050405020304" pitchFamily="18" charset="0"/>
                <a:ea typeface="Times New Roman" panose="02020603050405020304" pitchFamily="18" charset="0"/>
              </a:rPr>
              <a:t>.</a:t>
            </a:r>
            <a:endParaRPr lang="el-GR" dirty="0"/>
          </a:p>
        </p:txBody>
      </p:sp>
      <p:pic>
        <p:nvPicPr>
          <p:cNvPr id="12" name="Θέση περιεχομένου 7">
            <a:extLst>
              <a:ext uri="{FF2B5EF4-FFF2-40B4-BE49-F238E27FC236}">
                <a16:creationId xmlns:a16="http://schemas.microsoft.com/office/drawing/2014/main" id="{41DD79A0-F91C-2544-E9EE-F7E30DD88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1653" y="4271432"/>
            <a:ext cx="2970068" cy="2075335"/>
          </a:xfrm>
          <a:prstGeom prst="rect">
            <a:avLst/>
          </a:prstGeom>
        </p:spPr>
      </p:pic>
      <p:pic>
        <p:nvPicPr>
          <p:cNvPr id="13" name="Θέση περιεχομένου 5">
            <a:extLst>
              <a:ext uri="{FF2B5EF4-FFF2-40B4-BE49-F238E27FC236}">
                <a16:creationId xmlns:a16="http://schemas.microsoft.com/office/drawing/2014/main" id="{955958D0-C6D4-6140-B055-4D5E103D22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416" y="3858429"/>
            <a:ext cx="2846523" cy="2010357"/>
          </a:xfrm>
          <a:prstGeom prst="rect">
            <a:avLst/>
          </a:prstGeom>
        </p:spPr>
      </p:pic>
    </p:spTree>
    <p:extLst>
      <p:ext uri="{BB962C8B-B14F-4D97-AF65-F5344CB8AC3E}">
        <p14:creationId xmlns:p14="http://schemas.microsoft.com/office/powerpoint/2010/main" val="832544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54767E3-0C01-FE3A-9FD9-0A2D1CC1DF93}"/>
              </a:ext>
            </a:extLst>
          </p:cNvPr>
          <p:cNvSpPr>
            <a:spLocks noGrp="1"/>
          </p:cNvSpPr>
          <p:nvPr>
            <p:ph type="title"/>
          </p:nvPr>
        </p:nvSpPr>
        <p:spPr/>
        <p:txBody>
          <a:bodyPr/>
          <a:lstStyle/>
          <a:p>
            <a:pPr algn="ctr"/>
            <a:r>
              <a:rPr lang="el-GR" dirty="0" err="1"/>
              <a:t>Παιδικη</a:t>
            </a:r>
            <a:r>
              <a:rPr lang="el-GR" dirty="0"/>
              <a:t> </a:t>
            </a:r>
            <a:r>
              <a:rPr lang="el-GR" dirty="0" err="1"/>
              <a:t>κακοποιηση</a:t>
            </a:r>
            <a:endParaRPr lang="el-GR" dirty="0"/>
          </a:p>
        </p:txBody>
      </p:sp>
      <p:sp>
        <p:nvSpPr>
          <p:cNvPr id="3" name="Θέση περιεχομένου 2">
            <a:extLst>
              <a:ext uri="{FF2B5EF4-FFF2-40B4-BE49-F238E27FC236}">
                <a16:creationId xmlns:a16="http://schemas.microsoft.com/office/drawing/2014/main" id="{5F3F12A3-A19E-4ED0-D274-AE397DB1EFCC}"/>
              </a:ext>
            </a:extLst>
          </p:cNvPr>
          <p:cNvSpPr>
            <a:spLocks noGrp="1"/>
          </p:cNvSpPr>
          <p:nvPr>
            <p:ph idx="1"/>
          </p:nvPr>
        </p:nvSpPr>
        <p:spPr>
          <a:xfrm>
            <a:off x="1069848" y="2121407"/>
            <a:ext cx="10058400" cy="4611901"/>
          </a:xfrm>
        </p:spPr>
        <p:txBody>
          <a:bodyPr/>
          <a:lstStyle/>
          <a:p>
            <a:r>
              <a:rPr lang="el-GR" dirty="0"/>
              <a:t>Πρόταση ταινίας</a:t>
            </a:r>
          </a:p>
          <a:p>
            <a:pPr marL="0" indent="0">
              <a:buNone/>
            </a:pPr>
            <a:r>
              <a:rPr lang="el-GR" sz="1800" b="1" kern="0" dirty="0">
                <a:latin typeface="Times New Roman" panose="02020603050405020304" pitchFamily="18" charset="0"/>
                <a:ea typeface="Times New Roman" panose="02020603050405020304" pitchFamily="18" charset="0"/>
                <a:cs typeface="Times New Roman" panose="02020603050405020304" pitchFamily="18" charset="0"/>
              </a:rPr>
              <a:t>«</a:t>
            </a:r>
            <a:r>
              <a:rPr lang="el-G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Αγεφύρωτες σχέσεις»:</a:t>
            </a:r>
            <a:r>
              <a:rPr lang="el-GR" sz="1800" kern="0" dirty="0">
                <a:effectLst/>
                <a:latin typeface="Times New Roman" panose="02020603050405020304" pitchFamily="18" charset="0"/>
                <a:ea typeface="Times New Roman" panose="02020603050405020304" pitchFamily="18" charset="0"/>
                <a:cs typeface="Times New Roman" panose="02020603050405020304" pitchFamily="18" charset="0"/>
              </a:rPr>
              <a:t> βασίζεται σε αληθινή ιστορία και την οποία έχει σκηνοθετήσει ο Μάικλ </a:t>
            </a:r>
            <a:r>
              <a:rPr lang="el-GR"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Κέιτον</a:t>
            </a:r>
            <a:r>
              <a:rPr lang="el-GR" sz="1800" kern="0" dirty="0">
                <a:effectLst/>
                <a:latin typeface="Times New Roman" panose="02020603050405020304" pitchFamily="18" charset="0"/>
                <a:ea typeface="Times New Roman" panose="02020603050405020304" pitchFamily="18" charset="0"/>
                <a:cs typeface="Times New Roman" panose="02020603050405020304" pitchFamily="18" charset="0"/>
              </a:rPr>
              <a:t> Τζόουνς. Η ταινία καταγράφει την ιστορία ενός νεαρού αγοριού, που η ζωή του γίνεται δύσκολη, όταν πηγαίνει να ζήσει με τον πατριό του, με τους </a:t>
            </a:r>
            <a:r>
              <a:rPr lang="el-G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Ρόμπερτ ντε Νίρο,</a:t>
            </a:r>
            <a:r>
              <a:rPr lang="el-GR"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l-GR"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Ελεν</a:t>
            </a:r>
            <a:r>
              <a:rPr lang="el-G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l-GR"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Μπάρκιν</a:t>
            </a:r>
            <a:r>
              <a:rPr lang="el-GR" sz="1800" kern="0" dirty="0">
                <a:effectLst/>
                <a:latin typeface="Times New Roman" panose="02020603050405020304" pitchFamily="18" charset="0"/>
                <a:ea typeface="Times New Roman" panose="02020603050405020304" pitchFamily="18" charset="0"/>
                <a:cs typeface="Times New Roman" panose="02020603050405020304" pitchFamily="18" charset="0"/>
              </a:rPr>
              <a:t> και </a:t>
            </a:r>
            <a:r>
              <a:rPr lang="el-G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Λεονάρντο ντι </a:t>
            </a:r>
            <a:r>
              <a:rPr lang="el-GR"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Κάπριο</a:t>
            </a:r>
            <a:r>
              <a:rPr lang="el-G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l-GR" dirty="0"/>
          </a:p>
        </p:txBody>
      </p:sp>
      <p:pic>
        <p:nvPicPr>
          <p:cNvPr id="4" name="Εικόνα 3">
            <a:hlinkClick r:id="rId2"/>
            <a:extLst>
              <a:ext uri="{FF2B5EF4-FFF2-40B4-BE49-F238E27FC236}">
                <a16:creationId xmlns:a16="http://schemas.microsoft.com/office/drawing/2014/main" id="{1345D799-EB68-1F4B-9BA7-83F9D788A2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65418" y="3429000"/>
            <a:ext cx="3873730" cy="3111500"/>
          </a:xfrm>
          <a:prstGeom prst="rect">
            <a:avLst/>
          </a:prstGeom>
          <a:noFill/>
          <a:ln>
            <a:noFill/>
          </a:ln>
        </p:spPr>
      </p:pic>
    </p:spTree>
    <p:extLst>
      <p:ext uri="{BB962C8B-B14F-4D97-AF65-F5344CB8AC3E}">
        <p14:creationId xmlns:p14="http://schemas.microsoft.com/office/powerpoint/2010/main" val="3465345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3EE53D9-0B61-99B8-F927-D3FF2F3D04E1}"/>
              </a:ext>
            </a:extLst>
          </p:cNvPr>
          <p:cNvSpPr>
            <a:spLocks noGrp="1"/>
          </p:cNvSpPr>
          <p:nvPr>
            <p:ph type="title"/>
          </p:nvPr>
        </p:nvSpPr>
        <p:spPr/>
        <p:txBody>
          <a:bodyPr>
            <a:normAutofit/>
          </a:bodyPr>
          <a:lstStyle/>
          <a:p>
            <a:r>
              <a:rPr lang="el-GR" sz="1800" b="1" dirty="0"/>
              <a:t>ΔΙΚΑΙΩΜΑΤΑ ΑΝΑΠΤΥΞΗΣ ΚΑΙ ΕΞΕΛΙΞΗΣ</a:t>
            </a:r>
            <a:br>
              <a:rPr lang="el-GR" sz="1800" b="1" dirty="0"/>
            </a:br>
            <a:r>
              <a:rPr lang="el-GR" sz="1800" dirty="0"/>
              <a:t>( </a:t>
            </a:r>
            <a:r>
              <a:rPr lang="el-GR" sz="1800" dirty="0" err="1"/>
              <a:t>εκπαιδευση</a:t>
            </a:r>
            <a:r>
              <a:rPr lang="el-GR" sz="1800" dirty="0"/>
              <a:t> – </a:t>
            </a:r>
            <a:r>
              <a:rPr lang="el-GR" sz="1800" dirty="0" err="1"/>
              <a:t>παιχνιδι</a:t>
            </a:r>
            <a:r>
              <a:rPr lang="el-GR" sz="1800" dirty="0"/>
              <a:t> – </a:t>
            </a:r>
            <a:r>
              <a:rPr lang="el-GR" sz="1800" dirty="0" err="1"/>
              <a:t>αναψυχη</a:t>
            </a:r>
            <a:r>
              <a:rPr lang="el-GR" sz="1800" dirty="0"/>
              <a:t> ) </a:t>
            </a:r>
            <a:br>
              <a:rPr lang="el-GR" sz="1800" dirty="0"/>
            </a:br>
            <a:endParaRPr lang="el-GR" sz="1800" dirty="0"/>
          </a:p>
        </p:txBody>
      </p:sp>
      <p:sp>
        <p:nvSpPr>
          <p:cNvPr id="4" name="Θέση κειμένου 3">
            <a:extLst>
              <a:ext uri="{FF2B5EF4-FFF2-40B4-BE49-F238E27FC236}">
                <a16:creationId xmlns:a16="http://schemas.microsoft.com/office/drawing/2014/main" id="{F1B0D1A7-AC49-DDD9-A0DB-A39D0B69B360}"/>
              </a:ext>
            </a:extLst>
          </p:cNvPr>
          <p:cNvSpPr>
            <a:spLocks noGrp="1"/>
          </p:cNvSpPr>
          <p:nvPr>
            <p:ph type="body" sz="half" idx="2"/>
          </p:nvPr>
        </p:nvSpPr>
        <p:spPr/>
        <p:txBody>
          <a:bodyPr/>
          <a:lstStyle/>
          <a:p>
            <a:r>
              <a:rPr lang="el-GR" dirty="0"/>
              <a:t>Επιλέχτηκαν πίνακες Ευρωπαίων καλλιτεχνών των αρχών του </a:t>
            </a:r>
            <a:r>
              <a:rPr lang="el-GR" dirty="0" err="1"/>
              <a:t>19</a:t>
            </a:r>
            <a:r>
              <a:rPr lang="el-GR" baseline="30000" dirty="0" err="1"/>
              <a:t>ου</a:t>
            </a:r>
            <a:r>
              <a:rPr lang="el-GR" dirty="0"/>
              <a:t> αιώνα.</a:t>
            </a:r>
          </a:p>
        </p:txBody>
      </p:sp>
      <p:pic>
        <p:nvPicPr>
          <p:cNvPr id="5" name="Θέση περιεχομένου 4">
            <a:extLst>
              <a:ext uri="{FF2B5EF4-FFF2-40B4-BE49-F238E27FC236}">
                <a16:creationId xmlns:a16="http://schemas.microsoft.com/office/drawing/2014/main" id="{D258953A-E604-5A5F-4809-6963E83397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3331" y="1172095"/>
            <a:ext cx="6876819" cy="4314305"/>
          </a:xfrm>
          <a:prstGeom prst="rect">
            <a:avLst/>
          </a:prstGeom>
        </p:spPr>
      </p:pic>
    </p:spTree>
    <p:extLst>
      <p:ext uri="{BB962C8B-B14F-4D97-AF65-F5344CB8AC3E}">
        <p14:creationId xmlns:p14="http://schemas.microsoft.com/office/powerpoint/2010/main" val="96076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CBB5D2F-07A8-CA1A-9B2E-750EC08177F6}"/>
              </a:ext>
            </a:extLst>
          </p:cNvPr>
          <p:cNvSpPr>
            <a:spLocks noGrp="1"/>
          </p:cNvSpPr>
          <p:nvPr>
            <p:ph type="title"/>
          </p:nvPr>
        </p:nvSpPr>
        <p:spPr/>
        <p:txBody>
          <a:bodyPr/>
          <a:lstStyle/>
          <a:p>
            <a:pPr algn="ctr"/>
            <a:r>
              <a:rPr lang="el-GR" dirty="0" err="1"/>
              <a:t>Αντι</a:t>
            </a:r>
            <a:r>
              <a:rPr lang="el-GR" dirty="0"/>
              <a:t> </a:t>
            </a:r>
            <a:r>
              <a:rPr lang="el-GR" dirty="0" err="1"/>
              <a:t>επιλογου</a:t>
            </a:r>
            <a:endParaRPr lang="el-GR" dirty="0"/>
          </a:p>
        </p:txBody>
      </p:sp>
      <p:sp>
        <p:nvSpPr>
          <p:cNvPr id="3" name="Θέση περιεχομένου 2">
            <a:extLst>
              <a:ext uri="{FF2B5EF4-FFF2-40B4-BE49-F238E27FC236}">
                <a16:creationId xmlns:a16="http://schemas.microsoft.com/office/drawing/2014/main" id="{40B7A98D-2C2D-191C-DD16-E5B08139DEE0}"/>
              </a:ext>
            </a:extLst>
          </p:cNvPr>
          <p:cNvSpPr>
            <a:spLocks noGrp="1"/>
          </p:cNvSpPr>
          <p:nvPr>
            <p:ph sz="half" idx="1"/>
          </p:nvPr>
        </p:nvSpPr>
        <p:spPr>
          <a:xfrm>
            <a:off x="399011" y="2194560"/>
            <a:ext cx="4946073" cy="3977640"/>
          </a:xfrm>
        </p:spPr>
        <p:txBody>
          <a:bodyPr/>
          <a:lstStyle/>
          <a:p>
            <a:r>
              <a:rPr lang="el-GR" dirty="0"/>
              <a:t>Η άλλη πλευρά του πολέμου</a:t>
            </a:r>
          </a:p>
          <a:p>
            <a:endParaRPr lang="el-GR" dirty="0"/>
          </a:p>
          <a:p>
            <a:r>
              <a:rPr lang="el-GR" dirty="0"/>
              <a:t>Μέσα στη βαρβαρότητα του πολέμου, ένας </a:t>
            </a:r>
            <a:r>
              <a:rPr lang="el-GR" b="1" dirty="0"/>
              <a:t>Γερμανός στρατιώτης</a:t>
            </a:r>
            <a:r>
              <a:rPr lang="el-GR" dirty="0"/>
              <a:t> στην </a:t>
            </a:r>
            <a:r>
              <a:rPr lang="el-GR" b="1" dirty="0"/>
              <a:t>Εύβοια </a:t>
            </a:r>
            <a:r>
              <a:rPr lang="el-GR" dirty="0"/>
              <a:t>αποτύπωνε το 1941 σε χαρτί όλη την ομορφιά της Εύβοιας - Εκεί που υπήρχε η άσχημη εικόνα του πολέμου, σχεδίαζε την φύση, το χωριό που είχε σταλεί και στιγμές από την καθημερινότητα των κατοίκων.</a:t>
            </a:r>
          </a:p>
        </p:txBody>
      </p:sp>
      <p:pic>
        <p:nvPicPr>
          <p:cNvPr id="6" name="Θέση εικόνας 5">
            <a:extLst>
              <a:ext uri="{FF2B5EF4-FFF2-40B4-BE49-F238E27FC236}">
                <a16:creationId xmlns:a16="http://schemas.microsoft.com/office/drawing/2014/main" id="{2BC7FBD0-B287-7AE3-530E-185AE58800D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21848" r="21848"/>
          <a:stretch>
            <a:fillRect/>
          </a:stretch>
        </p:blipFill>
        <p:spPr>
          <a:xfrm>
            <a:off x="8227537" y="1927721"/>
            <a:ext cx="2894615" cy="3978275"/>
          </a:xfrm>
        </p:spPr>
      </p:pic>
      <p:pic>
        <p:nvPicPr>
          <p:cNvPr id="5" name="Εικόνα 4">
            <a:extLst>
              <a:ext uri="{FF2B5EF4-FFF2-40B4-BE49-F238E27FC236}">
                <a16:creationId xmlns:a16="http://schemas.microsoft.com/office/drawing/2014/main" id="{0458F4D5-B947-415A-7B22-60EE0E872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5194" y="2354580"/>
            <a:ext cx="2643447" cy="3657600"/>
          </a:xfrm>
          <a:prstGeom prst="rect">
            <a:avLst/>
          </a:prstGeom>
        </p:spPr>
      </p:pic>
    </p:spTree>
    <p:extLst>
      <p:ext uri="{BB962C8B-B14F-4D97-AF65-F5344CB8AC3E}">
        <p14:creationId xmlns:p14="http://schemas.microsoft.com/office/powerpoint/2010/main" val="1996288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Ορθογώνιο 1">
            <a:extLst>
              <a:ext uri="{FF2B5EF4-FFF2-40B4-BE49-F238E27FC236}">
                <a16:creationId xmlns:a16="http://schemas.microsoft.com/office/drawing/2014/main" id="{A2F62182-5859-AE25-9171-7874FC786704}"/>
              </a:ext>
            </a:extLst>
          </p:cNvPr>
          <p:cNvSpPr/>
          <p:nvPr/>
        </p:nvSpPr>
        <p:spPr>
          <a:xfrm>
            <a:off x="3438414" y="2967335"/>
            <a:ext cx="5315174" cy="923330"/>
          </a:xfrm>
          <a:prstGeom prst="rect">
            <a:avLst/>
          </a:prstGeom>
          <a:noFill/>
        </p:spPr>
        <p:txBody>
          <a:bodyPr wrap="none" lIns="91440" tIns="45720" rIns="91440" bIns="45720">
            <a:spAutoFit/>
          </a:bodyPr>
          <a:lstStyle/>
          <a:p>
            <a:pPr algn="ctr"/>
            <a:r>
              <a:rPr lang="el-GR"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ΕΥΧΑΡΙΣΤΟΥΜΕ</a:t>
            </a:r>
            <a:endParaRPr lang="el-GR"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632807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A1E3FB7-821E-A40A-197D-3B5F7756EF39}"/>
              </a:ext>
            </a:extLst>
          </p:cNvPr>
          <p:cNvSpPr>
            <a:spLocks noGrp="1"/>
          </p:cNvSpPr>
          <p:nvPr>
            <p:ph type="title"/>
          </p:nvPr>
        </p:nvSpPr>
        <p:spPr/>
        <p:txBody>
          <a:bodyPr/>
          <a:lstStyle/>
          <a:p>
            <a:pPr algn="ctr"/>
            <a:r>
              <a:rPr lang="el-GR" dirty="0"/>
              <a:t>ΤΟ ΣΧΟΛΕΙΟ ΜΑΣ</a:t>
            </a:r>
          </a:p>
        </p:txBody>
      </p:sp>
      <p:sp>
        <p:nvSpPr>
          <p:cNvPr id="3" name="Θέση περιεχομένου 2">
            <a:extLst>
              <a:ext uri="{FF2B5EF4-FFF2-40B4-BE49-F238E27FC236}">
                <a16:creationId xmlns:a16="http://schemas.microsoft.com/office/drawing/2014/main" id="{9B08B02A-A8D8-135B-5C59-2FCE5BFE8B53}"/>
              </a:ext>
            </a:extLst>
          </p:cNvPr>
          <p:cNvSpPr>
            <a:spLocks noGrp="1"/>
          </p:cNvSpPr>
          <p:nvPr>
            <p:ph sz="half" idx="1"/>
          </p:nvPr>
        </p:nvSpPr>
        <p:spPr>
          <a:xfrm>
            <a:off x="822961" y="1837114"/>
            <a:ext cx="6026726" cy="4305992"/>
          </a:xfrm>
        </p:spPr>
        <p:txBody>
          <a:bodyPr>
            <a:normAutofit fontScale="25000" lnSpcReduction="20000"/>
          </a:bodyPr>
          <a:lstStyle/>
          <a:p>
            <a:pPr marL="0" indent="0" algn="just">
              <a:lnSpc>
                <a:spcPct val="170000"/>
              </a:lnSpc>
              <a:buNone/>
            </a:pPr>
            <a:r>
              <a:rPr lang="el-GR" sz="4800" b="1" dirty="0"/>
              <a:t>Το </a:t>
            </a:r>
            <a:r>
              <a:rPr lang="el-GR" sz="4800" b="1" dirty="0" err="1"/>
              <a:t>Αυλωνάρι</a:t>
            </a:r>
            <a:r>
              <a:rPr lang="el-GR" sz="4800" b="1" dirty="0"/>
              <a:t> αποτελεί Δημοτική Κοινότητα του Δήμου Κύμης – </a:t>
            </a:r>
            <a:r>
              <a:rPr lang="el-GR" sz="4800" b="1" dirty="0" err="1"/>
              <a:t>Αλιβερίου</a:t>
            </a:r>
            <a:r>
              <a:rPr lang="el-GR" sz="4800" b="1" dirty="0"/>
              <a:t>.</a:t>
            </a:r>
            <a:r>
              <a:rPr lang="el-GR" sz="4800" dirty="0"/>
              <a:t> Η Δημοτική Κοινότητα του Αυλωναρίου είναι η </a:t>
            </a:r>
            <a:r>
              <a:rPr lang="el-GR" sz="4800" dirty="0" err="1"/>
              <a:t>4η</a:t>
            </a:r>
            <a:r>
              <a:rPr lang="el-GR" sz="4800" dirty="0"/>
              <a:t> σε πληθυσμό στον Δήμο Κύμης – </a:t>
            </a:r>
            <a:r>
              <a:rPr lang="el-GR" sz="4800" dirty="0" err="1"/>
              <a:t>Αλιβερίου</a:t>
            </a:r>
            <a:r>
              <a:rPr lang="el-GR" sz="4800" dirty="0"/>
              <a:t> (με 1.273 κατοίκους). </a:t>
            </a:r>
          </a:p>
          <a:p>
            <a:pPr marL="0" indent="0" algn="just">
              <a:lnSpc>
                <a:spcPct val="170000"/>
              </a:lnSpc>
              <a:buNone/>
            </a:pPr>
            <a:r>
              <a:rPr lang="el-GR" sz="4800" dirty="0"/>
              <a:t>Το Γενικό Λύκειο Αυλωναρίου βρίσκεται στα Χάνια. Είναι ένα σχολείο της Ανώτερης Δευτεροβάθμιας Εκπαίδευσης με μακρόχρονη ιστορία. Από αυτό έχουν αποφοιτήσει άνθρωποι που διακρίθηκαν και διακρίνονται σε όλους τους τομείς των επιστημών. Από τη σχολική χρονιά 2005-06 λειτουργεί σε νεοσύστατο κτίριο με σύγχρονη υποδομή για την πραγμάτωση της εκπαιδευτικής διαδικασίας. Βασική πολιτική του αποτελεί η αξιοποίηση της επιστημονικής κατάρτισης των εκπαιδευτικών, η  εμπλοκή των </a:t>
            </a:r>
            <a:r>
              <a:rPr lang="el-GR" sz="4800" dirty="0" err="1"/>
              <a:t>ΤΠΕ</a:t>
            </a:r>
            <a:r>
              <a:rPr lang="el-GR" sz="4800" dirty="0"/>
              <a:t> στην εκπαιδευτική πρακτική, η καλλιέργεια δημοκρατικού πνεύματος, η πολύπλευρη ανάπτυξη της προσωπικότητας των μαθητών, η δημιουργία και η ενδυνάμωση του κλίματος συνεργασίας. Οι εκπαιδευτικοί του σχολείου διακρίνονται από διάθεση επιμόρφωσης σε τομείς που άπτονται της επιστημονικής και παιδαγωγικής τους κατάρτισης. Οι μαθητές/</a:t>
            </a:r>
            <a:r>
              <a:rPr lang="el-GR" sz="4800" dirty="0" err="1"/>
              <a:t>τριες</a:t>
            </a:r>
            <a:r>
              <a:rPr lang="el-GR" sz="4800" dirty="0"/>
              <a:t> χαρακτηρίζονται από αυθορμητισμό, φαντασία, δυναμικότητα, και διάθεση για καινοτόμες δράσεις και πρωτοβουλίες.  </a:t>
            </a:r>
          </a:p>
          <a:p>
            <a:endParaRPr lang="el-GR" dirty="0"/>
          </a:p>
        </p:txBody>
      </p:sp>
      <p:pic>
        <p:nvPicPr>
          <p:cNvPr id="6" name="Θέση περιεχομένου 5">
            <a:extLst>
              <a:ext uri="{FF2B5EF4-FFF2-40B4-BE49-F238E27FC236}">
                <a16:creationId xmlns:a16="http://schemas.microsoft.com/office/drawing/2014/main" id="{A2F354DB-FE4E-CBA5-402E-BD653B3BDB3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98822" y="2093105"/>
            <a:ext cx="3833870" cy="3833870"/>
          </a:xfrm>
        </p:spPr>
      </p:pic>
    </p:spTree>
    <p:extLst>
      <p:ext uri="{BB962C8B-B14F-4D97-AF65-F5344CB8AC3E}">
        <p14:creationId xmlns:p14="http://schemas.microsoft.com/office/powerpoint/2010/main" val="695205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E914F46-3BD4-8F9F-37FD-D5DB392D1E05}"/>
              </a:ext>
            </a:extLst>
          </p:cNvPr>
          <p:cNvSpPr>
            <a:spLocks noGrp="1"/>
          </p:cNvSpPr>
          <p:nvPr>
            <p:ph type="title"/>
          </p:nvPr>
        </p:nvSpPr>
        <p:spPr/>
        <p:txBody>
          <a:bodyPr/>
          <a:lstStyle/>
          <a:p>
            <a:pPr algn="ctr"/>
            <a:r>
              <a:rPr lang="el-GR" dirty="0" err="1"/>
              <a:t>δρασεισ</a:t>
            </a:r>
            <a:endParaRPr lang="el-GR" dirty="0"/>
          </a:p>
        </p:txBody>
      </p:sp>
      <p:sp>
        <p:nvSpPr>
          <p:cNvPr id="3" name="Θέση κειμένου 2">
            <a:extLst>
              <a:ext uri="{FF2B5EF4-FFF2-40B4-BE49-F238E27FC236}">
                <a16:creationId xmlns:a16="http://schemas.microsoft.com/office/drawing/2014/main" id="{C25175A9-6DEA-BE3A-BB63-BA6FFA361366}"/>
              </a:ext>
            </a:extLst>
          </p:cNvPr>
          <p:cNvSpPr>
            <a:spLocks noGrp="1"/>
          </p:cNvSpPr>
          <p:nvPr>
            <p:ph type="body" idx="1"/>
          </p:nvPr>
        </p:nvSpPr>
        <p:spPr/>
        <p:txBody>
          <a:bodyPr/>
          <a:lstStyle/>
          <a:p>
            <a:r>
              <a:rPr lang="el-GR" sz="2000" dirty="0">
                <a:solidFill>
                  <a:schemeClr val="tx1"/>
                </a:solidFill>
              </a:rPr>
              <a:t>Χαρακτηριστικά παραδείγματα συμμετοχής σε προγράμματα, διαγωνισμούς και δραστηριότητες σε εθνικό ή διεθνές επίπεδο</a:t>
            </a:r>
            <a:endParaRPr lang="el-GR" dirty="0"/>
          </a:p>
        </p:txBody>
      </p:sp>
    </p:spTree>
    <p:extLst>
      <p:ext uri="{BB962C8B-B14F-4D97-AF65-F5344CB8AC3E}">
        <p14:creationId xmlns:p14="http://schemas.microsoft.com/office/powerpoint/2010/main" val="1310021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9A48794-5826-DA7F-C82D-6B876F0B719F}"/>
              </a:ext>
            </a:extLst>
          </p:cNvPr>
          <p:cNvSpPr>
            <a:spLocks noGrp="1"/>
          </p:cNvSpPr>
          <p:nvPr>
            <p:ph type="title"/>
          </p:nvPr>
        </p:nvSpPr>
        <p:spPr/>
        <p:txBody>
          <a:bodyPr/>
          <a:lstStyle/>
          <a:p>
            <a:r>
              <a:rPr lang="el-GR" dirty="0" err="1"/>
              <a:t>διαγωνισμοι</a:t>
            </a:r>
            <a:endParaRPr lang="el-GR" dirty="0"/>
          </a:p>
        </p:txBody>
      </p:sp>
      <p:sp>
        <p:nvSpPr>
          <p:cNvPr id="3" name="Θέση εικόνας 2">
            <a:extLst>
              <a:ext uri="{FF2B5EF4-FFF2-40B4-BE49-F238E27FC236}">
                <a16:creationId xmlns:a16="http://schemas.microsoft.com/office/drawing/2014/main" id="{98D3305D-9067-0405-A2CD-9A1AF1D5B617}"/>
              </a:ext>
            </a:extLst>
          </p:cNvPr>
          <p:cNvSpPr>
            <a:spLocks noGrp="1"/>
          </p:cNvSpPr>
          <p:nvPr>
            <p:ph type="pic" idx="1"/>
          </p:nvPr>
        </p:nvSpPr>
        <p:spPr/>
      </p:sp>
      <p:sp>
        <p:nvSpPr>
          <p:cNvPr id="4" name="Θέση κειμένου 3">
            <a:extLst>
              <a:ext uri="{FF2B5EF4-FFF2-40B4-BE49-F238E27FC236}">
                <a16:creationId xmlns:a16="http://schemas.microsoft.com/office/drawing/2014/main" id="{FCE44725-6D8F-10A8-BA71-4348AB92868E}"/>
              </a:ext>
            </a:extLst>
          </p:cNvPr>
          <p:cNvSpPr>
            <a:spLocks noGrp="1"/>
          </p:cNvSpPr>
          <p:nvPr>
            <p:ph type="body" sz="half" idx="2"/>
          </p:nvPr>
        </p:nvSpPr>
        <p:spPr/>
        <p:txBody>
          <a:bodyPr>
            <a:normAutofit/>
          </a:bodyPr>
          <a:lstStyle/>
          <a:p>
            <a:r>
              <a:rPr lang="el-GR" sz="1400" dirty="0">
                <a:effectLst/>
              </a:rPr>
              <a:t>Τιμητική διάκριση για το Γενικό Λύκειο Αυλωναρίου η επιτυχία του μαθητή </a:t>
            </a:r>
            <a:r>
              <a:rPr lang="el-GR" dirty="0"/>
              <a:t> </a:t>
            </a:r>
            <a:r>
              <a:rPr lang="el-GR" sz="1400" dirty="0">
                <a:effectLst/>
              </a:rPr>
              <a:t>μας της Β Λυκείου, Γιώργου Βασιλείου,  στην Προκριματική φάση του </a:t>
            </a:r>
            <a:r>
              <a:rPr lang="el-GR" sz="1400" b="1" dirty="0">
                <a:effectLst/>
              </a:rPr>
              <a:t>13 ου  Διαγωνισμού Φιλοσοφικού Δοκιμίου </a:t>
            </a:r>
            <a:r>
              <a:rPr lang="el-GR" sz="1400" dirty="0">
                <a:effectLst/>
              </a:rPr>
              <a:t>που διοργανώνει  το Πανεπιστήμιο Πατρών, με υποστηρικτές το </a:t>
            </a:r>
            <a:r>
              <a:rPr lang="el-GR" sz="1400" dirty="0" err="1">
                <a:effectLst/>
              </a:rPr>
              <a:t>ΚΕΣ</a:t>
            </a:r>
            <a:r>
              <a:rPr lang="el-GR" sz="1400" dirty="0">
                <a:effectLst/>
              </a:rPr>
              <a:t> του Πανεπιστημίου </a:t>
            </a:r>
            <a:r>
              <a:rPr lang="el-GR" sz="1400" dirty="0" err="1">
                <a:effectLst/>
              </a:rPr>
              <a:t>Harvard</a:t>
            </a:r>
            <a:r>
              <a:rPr lang="el-GR" sz="1400" dirty="0">
                <a:effectLst/>
              </a:rPr>
              <a:t> στην Ελλάδα και την Πανελλήνια Ένωση Φιλολόγων.</a:t>
            </a:r>
            <a:endParaRPr lang="el-GR" dirty="0"/>
          </a:p>
        </p:txBody>
      </p:sp>
      <p:pic>
        <p:nvPicPr>
          <p:cNvPr id="5" name="Θέση περιεχομένου 7">
            <a:extLst>
              <a:ext uri="{FF2B5EF4-FFF2-40B4-BE49-F238E27FC236}">
                <a16:creationId xmlns:a16="http://schemas.microsoft.com/office/drawing/2014/main" id="{71A27DB1-A94E-6235-9D93-ABA592A72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677" y="1059628"/>
            <a:ext cx="6157913" cy="4923123"/>
          </a:xfrm>
          <a:prstGeom prst="rect">
            <a:avLst/>
          </a:prstGeom>
          <a:solidFill>
            <a:schemeClr val="tx2">
              <a:lumMod val="20000"/>
              <a:lumOff val="80000"/>
            </a:schemeClr>
          </a:solidFill>
        </p:spPr>
      </p:pic>
    </p:spTree>
    <p:extLst>
      <p:ext uri="{BB962C8B-B14F-4D97-AF65-F5344CB8AC3E}">
        <p14:creationId xmlns:p14="http://schemas.microsoft.com/office/powerpoint/2010/main" val="1470445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23CB170-81B2-28FA-E815-C82330ADC5A8}"/>
              </a:ext>
            </a:extLst>
          </p:cNvPr>
          <p:cNvSpPr>
            <a:spLocks noGrp="1"/>
          </p:cNvSpPr>
          <p:nvPr>
            <p:ph type="title"/>
          </p:nvPr>
        </p:nvSpPr>
        <p:spPr/>
        <p:txBody>
          <a:bodyPr/>
          <a:lstStyle/>
          <a:p>
            <a:pPr algn="ctr"/>
            <a:r>
              <a:rPr lang="el-GR" dirty="0" err="1"/>
              <a:t>Ενδοσχολικεσ</a:t>
            </a:r>
            <a:r>
              <a:rPr lang="el-GR" dirty="0"/>
              <a:t> </a:t>
            </a:r>
            <a:r>
              <a:rPr lang="el-GR" dirty="0" err="1"/>
              <a:t>δρασεισ</a:t>
            </a:r>
            <a:r>
              <a:rPr lang="el-GR" dirty="0"/>
              <a:t> </a:t>
            </a:r>
          </a:p>
        </p:txBody>
      </p:sp>
      <p:sp>
        <p:nvSpPr>
          <p:cNvPr id="4" name="Θέση κειμένου 3">
            <a:extLst>
              <a:ext uri="{FF2B5EF4-FFF2-40B4-BE49-F238E27FC236}">
                <a16:creationId xmlns:a16="http://schemas.microsoft.com/office/drawing/2014/main" id="{E85EE99D-7E71-60EA-F40B-02E72C549081}"/>
              </a:ext>
            </a:extLst>
          </p:cNvPr>
          <p:cNvSpPr>
            <a:spLocks noGrp="1"/>
          </p:cNvSpPr>
          <p:nvPr>
            <p:ph type="body" sz="half" idx="2"/>
          </p:nvPr>
        </p:nvSpPr>
        <p:spPr/>
        <p:txBody>
          <a:bodyPr/>
          <a:lstStyle/>
          <a:p>
            <a:r>
              <a:rPr lang="el-GR" dirty="0"/>
              <a:t>Λογοτεχνικές διαδρομές</a:t>
            </a:r>
          </a:p>
          <a:p>
            <a:r>
              <a:rPr lang="el-GR" dirty="0"/>
              <a:t>Στις 11/11/2022, υποδεχτήκαμε τον συμπατριώτη μας παιδοψυχίατρο, συγγραφέα, διακεκριμένο ποιητή και </a:t>
            </a:r>
            <a:r>
              <a:rPr lang="el-GR" dirty="0" err="1"/>
              <a:t>μεταφραστή,Θανάση</a:t>
            </a:r>
            <a:r>
              <a:rPr lang="el-GR" dirty="0"/>
              <a:t> Χατζόπουλο. Συνομίλησε με τους μαθητές και τις μαθήτριες για το ποιητικό και πεζογραφικό του έργο.  </a:t>
            </a:r>
          </a:p>
          <a:p>
            <a:endParaRPr lang="el-GR" dirty="0"/>
          </a:p>
        </p:txBody>
      </p:sp>
      <p:pic>
        <p:nvPicPr>
          <p:cNvPr id="5" name="Θέση περιεχομένου 5">
            <a:extLst>
              <a:ext uri="{FF2B5EF4-FFF2-40B4-BE49-F238E27FC236}">
                <a16:creationId xmlns:a16="http://schemas.microsoft.com/office/drawing/2014/main" id="{81EF45CC-2174-4CBB-41A9-DEEFB19874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0902" y="685800"/>
            <a:ext cx="3766546" cy="5019675"/>
          </a:xfrm>
        </p:spPr>
      </p:pic>
    </p:spTree>
    <p:extLst>
      <p:ext uri="{BB962C8B-B14F-4D97-AF65-F5344CB8AC3E}">
        <p14:creationId xmlns:p14="http://schemas.microsoft.com/office/powerpoint/2010/main" val="946007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830E898-E875-21D9-FFC8-C0103EF03087}"/>
              </a:ext>
            </a:extLst>
          </p:cNvPr>
          <p:cNvSpPr>
            <a:spLocks noGrp="1"/>
          </p:cNvSpPr>
          <p:nvPr>
            <p:ph type="title"/>
          </p:nvPr>
        </p:nvSpPr>
        <p:spPr>
          <a:xfrm>
            <a:off x="8549640" y="191194"/>
            <a:ext cx="3200400" cy="1629294"/>
          </a:xfrm>
        </p:spPr>
        <p:txBody>
          <a:bodyPr/>
          <a:lstStyle/>
          <a:p>
            <a:r>
              <a:rPr lang="en-US" dirty="0"/>
              <a:t>masterclasses</a:t>
            </a:r>
            <a:endParaRPr lang="el-GR" dirty="0"/>
          </a:p>
        </p:txBody>
      </p:sp>
      <p:sp>
        <p:nvSpPr>
          <p:cNvPr id="4" name="Θέση κειμένου 3">
            <a:extLst>
              <a:ext uri="{FF2B5EF4-FFF2-40B4-BE49-F238E27FC236}">
                <a16:creationId xmlns:a16="http://schemas.microsoft.com/office/drawing/2014/main" id="{AF349743-AD81-C191-208C-767B57783970}"/>
              </a:ext>
            </a:extLst>
          </p:cNvPr>
          <p:cNvSpPr>
            <a:spLocks noGrp="1"/>
          </p:cNvSpPr>
          <p:nvPr>
            <p:ph type="body" sz="half" idx="2"/>
          </p:nvPr>
        </p:nvSpPr>
        <p:spPr>
          <a:xfrm>
            <a:off x="8379229" y="1712422"/>
            <a:ext cx="3763355" cy="4002578"/>
          </a:xfrm>
        </p:spPr>
        <p:txBody>
          <a:bodyPr>
            <a:normAutofit fontScale="92500" lnSpcReduction="10000"/>
          </a:bodyPr>
          <a:lstStyle/>
          <a:p>
            <a:r>
              <a:rPr lang="el-GR" dirty="0" err="1"/>
              <a:t>1.Συμμετοχή</a:t>
            </a:r>
            <a:r>
              <a:rPr lang="el-GR" dirty="0"/>
              <a:t> 5 μαθητών/τριών  στο “ </a:t>
            </a:r>
            <a:r>
              <a:rPr lang="el-GR" b="1" dirty="0" err="1"/>
              <a:t>19th</a:t>
            </a:r>
            <a:r>
              <a:rPr lang="el-GR" dirty="0"/>
              <a:t> </a:t>
            </a:r>
            <a:r>
              <a:rPr lang="el-GR" b="1" dirty="0"/>
              <a:t>International</a:t>
            </a:r>
            <a:r>
              <a:rPr lang="el-GR" dirty="0"/>
              <a:t> </a:t>
            </a:r>
            <a:r>
              <a:rPr lang="el-GR" b="1" dirty="0" err="1"/>
              <a:t>Particle</a:t>
            </a:r>
            <a:r>
              <a:rPr lang="el-GR" dirty="0"/>
              <a:t> </a:t>
            </a:r>
            <a:r>
              <a:rPr lang="el-GR" b="1" dirty="0" err="1"/>
              <a:t>Physics</a:t>
            </a:r>
            <a:r>
              <a:rPr lang="el-GR" dirty="0"/>
              <a:t> </a:t>
            </a:r>
            <a:r>
              <a:rPr lang="el-GR" b="1" dirty="0" err="1"/>
              <a:t>Masterclasses</a:t>
            </a:r>
            <a:r>
              <a:rPr lang="el-GR" b="1" dirty="0"/>
              <a:t> 2023”  </a:t>
            </a:r>
            <a:r>
              <a:rPr lang="el-GR" dirty="0"/>
              <a:t> που πραγματοποιήθηκε στο ΕΜΠ την Τετάρτη 29/03/2023.</a:t>
            </a:r>
          </a:p>
          <a:p>
            <a:r>
              <a:rPr lang="el-GR" dirty="0" err="1"/>
              <a:t>2.Στις</a:t>
            </a:r>
            <a:r>
              <a:rPr lang="el-GR" dirty="0"/>
              <a:t> 25/4/2023, το </a:t>
            </a:r>
            <a:r>
              <a:rPr lang="el-GR" dirty="0" err="1"/>
              <a:t>ΓΕΛ</a:t>
            </a:r>
            <a:r>
              <a:rPr lang="el-GR" dirty="0"/>
              <a:t> ΑΥΛΩΝΑΡΙΟΥ σε συνεργασία με το </a:t>
            </a:r>
            <a:r>
              <a:rPr lang="el-GR" dirty="0" err="1"/>
              <a:t>ΓΕΛ</a:t>
            </a:r>
            <a:r>
              <a:rPr lang="el-GR" dirty="0"/>
              <a:t> Κονιστρών, φιλοξένησε την καθηγήτρια Φυσικής του Εθνικού Καποδιστριακού Πανεπιστημίου κ. </a:t>
            </a:r>
            <a:r>
              <a:rPr lang="el-GR" dirty="0" err="1"/>
              <a:t>Κουρκουμέλη</a:t>
            </a:r>
            <a:r>
              <a:rPr lang="el-GR" dirty="0"/>
              <a:t> Χριστίνα, της οποίας το ερευνητικό πεδίο είναι η πειραματική σωματιδιακή φυσική και τον συνεργάτη της Δρ. Αγγελιδάκη Στυλιανό.</a:t>
            </a:r>
          </a:p>
          <a:p>
            <a:r>
              <a:rPr lang="el-GR" dirty="0" err="1"/>
              <a:t>3.Στα</a:t>
            </a:r>
            <a:r>
              <a:rPr lang="el-GR" dirty="0"/>
              <a:t> πλαίσια του  προγράμματος  «Ανάπτυξη Σχολικού Δικτύου από Εκπαιδευτικά Τηλεσκόπια Κοσμικών </a:t>
            </a:r>
            <a:r>
              <a:rPr lang="el-GR" dirty="0" err="1"/>
              <a:t>Ακτίνων</a:t>
            </a:r>
            <a:r>
              <a:rPr lang="el-GR" dirty="0"/>
              <a:t> και Ανιχνευτές </a:t>
            </a:r>
            <a:r>
              <a:rPr lang="el-GR" dirty="0" err="1"/>
              <a:t>Αστροσωματιδιακής</a:t>
            </a:r>
            <a:r>
              <a:rPr lang="el-GR" dirty="0"/>
              <a:t> Φυσικής» του </a:t>
            </a:r>
            <a:r>
              <a:rPr lang="el-GR" dirty="0" err="1"/>
              <a:t>ΕΑΠ</a:t>
            </a:r>
            <a:r>
              <a:rPr lang="el-GR" dirty="0"/>
              <a:t> συμμετείχε με τρεις μαθητές (την </a:t>
            </a:r>
            <a:r>
              <a:rPr lang="el-GR" dirty="0" err="1"/>
              <a:t>Ντόιμα</a:t>
            </a:r>
            <a:r>
              <a:rPr lang="el-GR" dirty="0"/>
              <a:t> Μαρία τον Βασιλείου Γεώργιο και τον </a:t>
            </a:r>
            <a:r>
              <a:rPr lang="el-GR" dirty="0" err="1"/>
              <a:t>Σαλή</a:t>
            </a:r>
            <a:r>
              <a:rPr lang="el-GR" dirty="0"/>
              <a:t> Μιχάλη ) στο </a:t>
            </a:r>
            <a:r>
              <a:rPr lang="el-GR" dirty="0" err="1"/>
              <a:t>Masterclass</a:t>
            </a:r>
            <a:r>
              <a:rPr lang="el-GR" dirty="0"/>
              <a:t> που πραγματοποιήθηκε την Τετάρτη 27/3/2024 στο χώρο του Ελληνικού Ανοιχτού Πανεπιστήμιου στην Πάτρα.</a:t>
            </a:r>
          </a:p>
        </p:txBody>
      </p:sp>
      <p:pic>
        <p:nvPicPr>
          <p:cNvPr id="8" name="Εικόνα 7">
            <a:extLst>
              <a:ext uri="{FF2B5EF4-FFF2-40B4-BE49-F238E27FC236}">
                <a16:creationId xmlns:a16="http://schemas.microsoft.com/office/drawing/2014/main" id="{317F27FC-445D-9AFA-F51A-8B09466D5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 y="191194"/>
            <a:ext cx="2637544" cy="3558425"/>
          </a:xfrm>
          <a:prstGeom prst="rect">
            <a:avLst/>
          </a:prstGeom>
        </p:spPr>
      </p:pic>
      <p:pic>
        <p:nvPicPr>
          <p:cNvPr id="5" name="Εικόνα 4">
            <a:extLst>
              <a:ext uri="{FF2B5EF4-FFF2-40B4-BE49-F238E27FC236}">
                <a16:creationId xmlns:a16="http://schemas.microsoft.com/office/drawing/2014/main" id="{C6A9F656-982D-3B72-05F3-41DCB1232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2772" y="473133"/>
            <a:ext cx="3592945" cy="2694709"/>
          </a:xfrm>
          <a:prstGeom prst="rect">
            <a:avLst/>
          </a:prstGeom>
        </p:spPr>
      </p:pic>
      <p:pic>
        <p:nvPicPr>
          <p:cNvPr id="6" name="Θέση εικόνας 5">
            <a:extLst>
              <a:ext uri="{FF2B5EF4-FFF2-40B4-BE49-F238E27FC236}">
                <a16:creationId xmlns:a16="http://schemas.microsoft.com/office/drawing/2014/main" id="{46460540-7C26-50C6-DF55-E33228C098B7}"/>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t="14896" b="14896"/>
          <a:stretch>
            <a:fillRect/>
          </a:stretch>
        </p:blipFill>
        <p:spPr>
          <a:xfrm>
            <a:off x="3491344" y="3648306"/>
            <a:ext cx="3592945" cy="3014579"/>
          </a:xfrm>
        </p:spPr>
      </p:pic>
    </p:spTree>
    <p:extLst>
      <p:ext uri="{BB962C8B-B14F-4D97-AF65-F5344CB8AC3E}">
        <p14:creationId xmlns:p14="http://schemas.microsoft.com/office/powerpoint/2010/main" val="877005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C06D703-2A15-B40C-62F9-0958B41CDE9D}"/>
              </a:ext>
            </a:extLst>
          </p:cNvPr>
          <p:cNvSpPr>
            <a:spLocks noGrp="1"/>
          </p:cNvSpPr>
          <p:nvPr>
            <p:ph type="title"/>
          </p:nvPr>
        </p:nvSpPr>
        <p:spPr/>
        <p:txBody>
          <a:bodyPr/>
          <a:lstStyle/>
          <a:p>
            <a:pPr algn="ctr"/>
            <a:r>
              <a:rPr lang="el-GR" dirty="0" err="1"/>
              <a:t>Μαθητικα</a:t>
            </a:r>
            <a:r>
              <a:rPr lang="el-GR" dirty="0"/>
              <a:t> </a:t>
            </a:r>
            <a:r>
              <a:rPr lang="el-GR" dirty="0" err="1"/>
              <a:t>συνεδρια</a:t>
            </a:r>
            <a:endParaRPr lang="el-GR" dirty="0"/>
          </a:p>
        </p:txBody>
      </p:sp>
      <p:sp>
        <p:nvSpPr>
          <p:cNvPr id="4" name="Θέση κειμένου 3">
            <a:extLst>
              <a:ext uri="{FF2B5EF4-FFF2-40B4-BE49-F238E27FC236}">
                <a16:creationId xmlns:a16="http://schemas.microsoft.com/office/drawing/2014/main" id="{66B17606-F425-809F-3219-00F160A21BC7}"/>
              </a:ext>
            </a:extLst>
          </p:cNvPr>
          <p:cNvSpPr>
            <a:spLocks noGrp="1"/>
          </p:cNvSpPr>
          <p:nvPr>
            <p:ph type="body" sz="half" idx="2"/>
          </p:nvPr>
        </p:nvSpPr>
        <p:spPr/>
        <p:txBody>
          <a:bodyPr>
            <a:normAutofit/>
          </a:bodyPr>
          <a:lstStyle/>
          <a:p>
            <a:r>
              <a:rPr lang="el-GR" dirty="0"/>
              <a:t>Από τις 26 έως τις 29 Νοεμβρίου 2023,  συμμετοχή  στο </a:t>
            </a:r>
            <a:r>
              <a:rPr lang="el-GR" b="1" dirty="0" err="1"/>
              <a:t>8ο</a:t>
            </a:r>
            <a:r>
              <a:rPr lang="el-GR" b="1" dirty="0"/>
              <a:t> Ευρωπαϊκό Μαθητικό Συνέδριο </a:t>
            </a:r>
            <a:r>
              <a:rPr lang="el-GR" dirty="0"/>
              <a:t>που διοργανώθηκε από το Ελληνικό Ίδρυμα Πολιτισμού σε συνεργασία με το Ίδρυμα Πολιτισμού Ιταλίας και την Ένωση Ευρωπαίων Καθηγητών με θέμα: “Αθήνα – Ρώμη: Ένα Μακραίωνο Ταξίδι (509 π.Χ.- σήμερα). Οι μαθητές και οι μαθήτριες παρουσίασαν την εργασία τους με τίτλο ” Ο θεσμός της προίκας στο αττικό και ρωμαϊκό δίκαιο ” στο </a:t>
            </a:r>
            <a:r>
              <a:rPr lang="el-GR" dirty="0" err="1"/>
              <a:t>Teatro</a:t>
            </a:r>
            <a:r>
              <a:rPr lang="el-GR" dirty="0"/>
              <a:t> </a:t>
            </a:r>
            <a:r>
              <a:rPr lang="el-GR" dirty="0" err="1"/>
              <a:t>Italia</a:t>
            </a:r>
            <a:r>
              <a:rPr lang="el-GR" dirty="0"/>
              <a:t> στη Ρώμη.</a:t>
            </a:r>
          </a:p>
        </p:txBody>
      </p:sp>
      <p:pic>
        <p:nvPicPr>
          <p:cNvPr id="6" name="Θέση εικόνας 5">
            <a:extLst>
              <a:ext uri="{FF2B5EF4-FFF2-40B4-BE49-F238E27FC236}">
                <a16:creationId xmlns:a16="http://schemas.microsoft.com/office/drawing/2014/main" id="{F78C8E5F-E08B-28BF-AF49-16996406080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130" r="7130"/>
          <a:stretch>
            <a:fillRect/>
          </a:stretch>
        </p:blipFill>
        <p:spPr>
          <a:xfrm>
            <a:off x="1502504" y="685800"/>
            <a:ext cx="5383341" cy="5019675"/>
          </a:xfrm>
        </p:spPr>
      </p:pic>
    </p:spTree>
    <p:extLst>
      <p:ext uri="{BB962C8B-B14F-4D97-AF65-F5344CB8AC3E}">
        <p14:creationId xmlns:p14="http://schemas.microsoft.com/office/powerpoint/2010/main" val="522454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CCB9D5F-C536-5247-C69C-DB0FE36A592F}"/>
              </a:ext>
            </a:extLst>
          </p:cNvPr>
          <p:cNvSpPr>
            <a:spLocks noGrp="1"/>
          </p:cNvSpPr>
          <p:nvPr>
            <p:ph type="title"/>
          </p:nvPr>
        </p:nvSpPr>
        <p:spPr/>
        <p:txBody>
          <a:bodyPr/>
          <a:lstStyle/>
          <a:p>
            <a:pPr algn="ctr"/>
            <a:r>
              <a:rPr lang="el-GR" dirty="0" err="1"/>
              <a:t>Προγραμματα</a:t>
            </a:r>
            <a:r>
              <a:rPr lang="el-GR" dirty="0"/>
              <a:t> </a:t>
            </a:r>
            <a:r>
              <a:rPr lang="el-GR" dirty="0" err="1"/>
              <a:t>ευρωπαϊκα</a:t>
            </a:r>
            <a:endParaRPr lang="el-GR" dirty="0"/>
          </a:p>
        </p:txBody>
      </p:sp>
      <p:sp>
        <p:nvSpPr>
          <p:cNvPr id="4" name="Θέση κειμένου 3">
            <a:extLst>
              <a:ext uri="{FF2B5EF4-FFF2-40B4-BE49-F238E27FC236}">
                <a16:creationId xmlns:a16="http://schemas.microsoft.com/office/drawing/2014/main" id="{F2BF0CFA-E7AB-C95F-BF6E-36EF5930F37F}"/>
              </a:ext>
            </a:extLst>
          </p:cNvPr>
          <p:cNvSpPr>
            <a:spLocks noGrp="1"/>
          </p:cNvSpPr>
          <p:nvPr>
            <p:ph type="body" sz="half" idx="2"/>
          </p:nvPr>
        </p:nvSpPr>
        <p:spPr>
          <a:xfrm>
            <a:off x="8549639" y="2423160"/>
            <a:ext cx="3420687" cy="3936076"/>
          </a:xfrm>
        </p:spPr>
        <p:txBody>
          <a:bodyPr>
            <a:normAutofit fontScale="62500" lnSpcReduction="20000"/>
          </a:bodyPr>
          <a:lstStyle/>
          <a:p>
            <a:pPr>
              <a:lnSpc>
                <a:spcPct val="170000"/>
              </a:lnSpc>
            </a:pPr>
            <a:r>
              <a:rPr lang="el-GR" sz="1400" b="1" dirty="0">
                <a:solidFill>
                  <a:schemeClr val="tx1"/>
                </a:solidFill>
              </a:rPr>
              <a:t>Συμμετοχή  στο πρόγραμμα “Σχολεία πρέσβεις του Ευρωπαϊκού Κοινοβουλίου για τρεις χρονιές </a:t>
            </a:r>
            <a:r>
              <a:rPr lang="el-GR" sz="1400" dirty="0">
                <a:solidFill>
                  <a:schemeClr val="tx1"/>
                </a:solidFill>
              </a:rPr>
              <a:t>με στόχους την αναβάθμιση της γνώσης των νέων γύρω από τον ευρωπαϊκό κοινοβουλευτισμό, τις αξίες της πολιτικής δημοκρατίας στην Ευρώπη και την εξοικείωσή τους με τις βασικές πολιτικές και τα θεσμικά όργανα της </a:t>
            </a:r>
            <a:r>
              <a:rPr lang="el-GR" sz="1400" dirty="0" err="1">
                <a:solidFill>
                  <a:schemeClr val="tx1"/>
                </a:solidFill>
              </a:rPr>
              <a:t>Ε.Ε</a:t>
            </a:r>
            <a:r>
              <a:rPr lang="el-GR" sz="1400" dirty="0">
                <a:solidFill>
                  <a:schemeClr val="tx1"/>
                </a:solidFill>
              </a:rPr>
              <a:t> μέσω της υλοποίησης σχετικών δράσεων.</a:t>
            </a:r>
          </a:p>
          <a:p>
            <a:pPr>
              <a:lnSpc>
                <a:spcPct val="170000"/>
              </a:lnSpc>
            </a:pPr>
            <a:r>
              <a:rPr lang="el-GR" b="1" dirty="0">
                <a:solidFill>
                  <a:schemeClr val="tx1"/>
                </a:solidFill>
              </a:rPr>
              <a:t> Το </a:t>
            </a:r>
            <a:r>
              <a:rPr lang="el-GR" b="1" dirty="0" err="1">
                <a:solidFill>
                  <a:schemeClr val="tx1"/>
                </a:solidFill>
              </a:rPr>
              <a:t>ΓΕΛ</a:t>
            </a:r>
            <a:r>
              <a:rPr lang="el-GR" b="1" dirty="0">
                <a:solidFill>
                  <a:schemeClr val="tx1"/>
                </a:solidFill>
              </a:rPr>
              <a:t> Αυλωναρίου και το </a:t>
            </a:r>
            <a:r>
              <a:rPr lang="el-GR" b="1" dirty="0" err="1">
                <a:solidFill>
                  <a:schemeClr val="tx1"/>
                </a:solidFill>
              </a:rPr>
              <a:t>1</a:t>
            </a:r>
            <a:r>
              <a:rPr lang="el-GR" b="1" baseline="30000" dirty="0" err="1">
                <a:solidFill>
                  <a:schemeClr val="tx1"/>
                </a:solidFill>
              </a:rPr>
              <a:t>ο</a:t>
            </a:r>
            <a:r>
              <a:rPr lang="el-GR" b="1" dirty="0">
                <a:solidFill>
                  <a:schemeClr val="tx1"/>
                </a:solidFill>
              </a:rPr>
              <a:t> </a:t>
            </a:r>
            <a:r>
              <a:rPr lang="el-GR" b="1" dirty="0" err="1">
                <a:solidFill>
                  <a:schemeClr val="tx1"/>
                </a:solidFill>
              </a:rPr>
              <a:t>ΓΕΛ</a:t>
            </a:r>
            <a:r>
              <a:rPr lang="el-GR" b="1" dirty="0">
                <a:solidFill>
                  <a:schemeClr val="tx1"/>
                </a:solidFill>
              </a:rPr>
              <a:t> Τρίπολης στη </a:t>
            </a:r>
            <a:r>
              <a:rPr lang="el-GR" b="1" dirty="0" err="1">
                <a:solidFill>
                  <a:schemeClr val="tx1"/>
                </a:solidFill>
              </a:rPr>
              <a:t>EUROSCOLA</a:t>
            </a:r>
            <a:r>
              <a:rPr lang="el-GR" b="1" dirty="0">
                <a:solidFill>
                  <a:schemeClr val="tx1"/>
                </a:solidFill>
              </a:rPr>
              <a:t> της </a:t>
            </a:r>
            <a:r>
              <a:rPr lang="el-GR" b="1" dirty="0" err="1">
                <a:solidFill>
                  <a:schemeClr val="tx1"/>
                </a:solidFill>
              </a:rPr>
              <a:t>2</a:t>
            </a:r>
            <a:r>
              <a:rPr lang="el-GR" b="1" baseline="30000" dirty="0" err="1">
                <a:solidFill>
                  <a:schemeClr val="tx1"/>
                </a:solidFill>
              </a:rPr>
              <a:t>ης</a:t>
            </a:r>
            <a:r>
              <a:rPr lang="el-GR" b="1" dirty="0">
                <a:solidFill>
                  <a:schemeClr val="tx1"/>
                </a:solidFill>
              </a:rPr>
              <a:t> Μαρτίου 2023.</a:t>
            </a:r>
          </a:p>
          <a:p>
            <a:pPr>
              <a:lnSpc>
                <a:spcPct val="170000"/>
              </a:lnSpc>
            </a:pPr>
            <a:r>
              <a:rPr lang="el-GR" dirty="0">
                <a:solidFill>
                  <a:schemeClr val="tx1"/>
                </a:solidFill>
              </a:rPr>
              <a:t>Συμμετοχή </a:t>
            </a:r>
            <a:r>
              <a:rPr lang="el-GR" sz="1400" dirty="0">
                <a:solidFill>
                  <a:schemeClr val="tx1"/>
                </a:solidFill>
                <a:effectLst/>
              </a:rPr>
              <a:t> στον Μαθητικό Διαγωνισμό Ραδιοφωνικού Μηνύματος και Τραγουδιού του </a:t>
            </a:r>
            <a:r>
              <a:rPr lang="el-GR" sz="1400" b="1" dirty="0">
                <a:solidFill>
                  <a:schemeClr val="tx1"/>
                </a:solidFill>
                <a:effectLst/>
              </a:rPr>
              <a:t>European </a:t>
            </a:r>
            <a:r>
              <a:rPr lang="el-GR" sz="1400" b="1" dirty="0" err="1">
                <a:solidFill>
                  <a:schemeClr val="tx1"/>
                </a:solidFill>
                <a:effectLst/>
              </a:rPr>
              <a:t>School</a:t>
            </a:r>
            <a:r>
              <a:rPr lang="el-GR" sz="1400" b="1" dirty="0">
                <a:solidFill>
                  <a:schemeClr val="tx1"/>
                </a:solidFill>
                <a:effectLst/>
              </a:rPr>
              <a:t> </a:t>
            </a:r>
            <a:r>
              <a:rPr lang="el-GR" sz="1400" b="1" dirty="0" err="1">
                <a:solidFill>
                  <a:schemeClr val="tx1"/>
                </a:solidFill>
                <a:effectLst/>
              </a:rPr>
              <a:t>Radio</a:t>
            </a:r>
            <a:r>
              <a:rPr lang="el-GR" sz="1400" b="1" dirty="0">
                <a:solidFill>
                  <a:schemeClr val="tx1"/>
                </a:solidFill>
                <a:effectLst/>
              </a:rPr>
              <a:t> </a:t>
            </a:r>
            <a:r>
              <a:rPr lang="el-GR" sz="1400" dirty="0">
                <a:solidFill>
                  <a:schemeClr val="tx1"/>
                </a:solidFill>
                <a:effectLst/>
              </a:rPr>
              <a:t>“</a:t>
            </a:r>
            <a:r>
              <a:rPr lang="el-GR" sz="1400" dirty="0" err="1">
                <a:solidFill>
                  <a:schemeClr val="tx1"/>
                </a:solidFill>
                <a:effectLst/>
              </a:rPr>
              <a:t>Κάντο</a:t>
            </a:r>
            <a:r>
              <a:rPr lang="el-GR" sz="1400" dirty="0">
                <a:solidFill>
                  <a:schemeClr val="tx1"/>
                </a:solidFill>
                <a:effectLst/>
              </a:rPr>
              <a:t> ν’ ακουστεί 2024” με το τραγούδι “Η αλλαγή” με στίχους, μελωδία και ερμηνεία από τον μαθητή της Β’ τάξης Γιώργο Γανωτή. Το τραγούδι  κατέλαβε την </a:t>
            </a:r>
            <a:r>
              <a:rPr lang="el-GR" sz="1400" dirty="0" err="1">
                <a:solidFill>
                  <a:schemeClr val="tx1"/>
                </a:solidFill>
                <a:effectLst/>
              </a:rPr>
              <a:t>4η</a:t>
            </a:r>
            <a:r>
              <a:rPr lang="el-GR" sz="1400" dirty="0">
                <a:solidFill>
                  <a:schemeClr val="tx1"/>
                </a:solidFill>
                <a:effectLst/>
              </a:rPr>
              <a:t> θέση στην κατηγορία “τραγούδια – Α’, Β’, Γ’ Λυκείου” ανάμεσα σε 33 συνολικά συμμετοχές.</a:t>
            </a:r>
            <a:r>
              <a:rPr lang="en-US" sz="1400" dirty="0">
                <a:solidFill>
                  <a:srgbClr val="CC9900"/>
                </a:solidFill>
                <a:effectLst/>
                <a:hlinkClick r:id="rId2">
                  <a:extLst>
                    <a:ext uri="{A12FA001-AC4F-418D-AE19-62706E023703}">
                      <ahyp:hlinkClr xmlns:ahyp="http://schemas.microsoft.com/office/drawing/2018/hyperlinkcolor" val="tx"/>
                    </a:ext>
                  </a:extLst>
                </a:hlinkClick>
              </a:rPr>
              <a:t> </a:t>
            </a:r>
            <a:r>
              <a:rPr lang="en-US" sz="1200" dirty="0">
                <a:solidFill>
                  <a:schemeClr val="tx1"/>
                </a:solidFill>
                <a:effectLst/>
                <a:hlinkClick r:id="rId2">
                  <a:extLst>
                    <a:ext uri="{A12FA001-AC4F-418D-AE19-62706E023703}">
                      <ahyp:hlinkClr xmlns:ahyp="http://schemas.microsoft.com/office/drawing/2018/hyperlinkcolor" val="tx"/>
                    </a:ext>
                  </a:extLst>
                </a:hlinkClick>
              </a:rPr>
              <a:t>https://</a:t>
            </a:r>
            <a:r>
              <a:rPr lang="en-US" sz="1200" dirty="0" err="1">
                <a:solidFill>
                  <a:schemeClr val="tx1"/>
                </a:solidFill>
                <a:effectLst/>
                <a:hlinkClick r:id="rId2">
                  <a:extLst>
                    <a:ext uri="{A12FA001-AC4F-418D-AE19-62706E023703}">
                      <ahyp:hlinkClr xmlns:ahyp="http://schemas.microsoft.com/office/drawing/2018/hyperlinkcolor" val="tx"/>
                    </a:ext>
                  </a:extLst>
                </a:hlinkClick>
              </a:rPr>
              <a:t>www.youtube.com</a:t>
            </a:r>
            <a:r>
              <a:rPr lang="en-US" sz="1200" dirty="0">
                <a:solidFill>
                  <a:schemeClr val="tx1"/>
                </a:solidFill>
                <a:effectLst/>
                <a:hlinkClick r:id="rId2">
                  <a:extLst>
                    <a:ext uri="{A12FA001-AC4F-418D-AE19-62706E023703}">
                      <ahyp:hlinkClr xmlns:ahyp="http://schemas.microsoft.com/office/drawing/2018/hyperlinkcolor" val="tx"/>
                    </a:ext>
                  </a:extLst>
                </a:hlinkClick>
              </a:rPr>
              <a:t>/</a:t>
            </a:r>
            <a:r>
              <a:rPr lang="en-US" sz="1200" dirty="0" err="1">
                <a:solidFill>
                  <a:schemeClr val="tx1"/>
                </a:solidFill>
                <a:effectLst/>
                <a:hlinkClick r:id="rId2">
                  <a:extLst>
                    <a:ext uri="{A12FA001-AC4F-418D-AE19-62706E023703}">
                      <ahyp:hlinkClr xmlns:ahyp="http://schemas.microsoft.com/office/drawing/2018/hyperlinkcolor" val="tx"/>
                    </a:ext>
                  </a:extLst>
                </a:hlinkClick>
              </a:rPr>
              <a:t>watch?v</a:t>
            </a:r>
            <a:r>
              <a:rPr lang="en-US" sz="1200" dirty="0">
                <a:solidFill>
                  <a:schemeClr val="tx1"/>
                </a:solidFill>
                <a:effectLst/>
                <a:hlinkClick r:id="rId2">
                  <a:extLst>
                    <a:ext uri="{A12FA001-AC4F-418D-AE19-62706E023703}">
                      <ahyp:hlinkClr xmlns:ahyp="http://schemas.microsoft.com/office/drawing/2018/hyperlinkcolor" val="tx"/>
                    </a:ext>
                  </a:extLst>
                </a:hlinkClick>
              </a:rPr>
              <a:t>=</a:t>
            </a:r>
            <a:r>
              <a:rPr lang="en-US" sz="1200" dirty="0" err="1">
                <a:solidFill>
                  <a:schemeClr val="tx1"/>
                </a:solidFill>
                <a:effectLst/>
                <a:hlinkClick r:id="rId2">
                  <a:extLst>
                    <a:ext uri="{A12FA001-AC4F-418D-AE19-62706E023703}">
                      <ahyp:hlinkClr xmlns:ahyp="http://schemas.microsoft.com/office/drawing/2018/hyperlinkcolor" val="tx"/>
                    </a:ext>
                  </a:extLst>
                </a:hlinkClick>
              </a:rPr>
              <a:t>w4rvaxzS_xM</a:t>
            </a:r>
            <a:endParaRPr lang="el-GR" dirty="0">
              <a:solidFill>
                <a:schemeClr val="tx1"/>
              </a:solidFill>
            </a:endParaRPr>
          </a:p>
          <a:p>
            <a:pPr>
              <a:lnSpc>
                <a:spcPct val="170000"/>
              </a:lnSpc>
            </a:pPr>
            <a:endParaRPr lang="el-GR" b="1" dirty="0">
              <a:solidFill>
                <a:schemeClr val="tx1"/>
              </a:solidFill>
            </a:endParaRPr>
          </a:p>
          <a:p>
            <a:pPr>
              <a:lnSpc>
                <a:spcPct val="170000"/>
              </a:lnSpc>
            </a:pPr>
            <a:endParaRPr lang="el-GR" sz="1400" dirty="0">
              <a:solidFill>
                <a:schemeClr val="tx1"/>
              </a:solidFill>
            </a:endParaRPr>
          </a:p>
          <a:p>
            <a:pPr>
              <a:lnSpc>
                <a:spcPct val="170000"/>
              </a:lnSpc>
            </a:pPr>
            <a:endParaRPr lang="el-GR" sz="1400" dirty="0">
              <a:solidFill>
                <a:schemeClr val="tx1"/>
              </a:solidFill>
            </a:endParaRPr>
          </a:p>
          <a:p>
            <a:endParaRPr lang="el-GR" dirty="0"/>
          </a:p>
        </p:txBody>
      </p:sp>
      <p:pic>
        <p:nvPicPr>
          <p:cNvPr id="8" name="Θέση περιεχομένου 7">
            <a:extLst>
              <a:ext uri="{FF2B5EF4-FFF2-40B4-BE49-F238E27FC236}">
                <a16:creationId xmlns:a16="http://schemas.microsoft.com/office/drawing/2014/main" id="{8A4D4E6D-15D7-D721-D506-5BC9014099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3579" y="601893"/>
            <a:ext cx="3304886" cy="1962150"/>
          </a:xfrm>
          <a:prstGeom prst="rect">
            <a:avLst/>
          </a:prstGeom>
        </p:spPr>
      </p:pic>
      <p:pic>
        <p:nvPicPr>
          <p:cNvPr id="6" name="Θέση περιεχομένου 5">
            <a:extLst>
              <a:ext uri="{FF2B5EF4-FFF2-40B4-BE49-F238E27FC236}">
                <a16:creationId xmlns:a16="http://schemas.microsoft.com/office/drawing/2014/main" id="{C4C5D2F7-8F6B-63B6-CCC7-640B08A112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3829" y="614320"/>
            <a:ext cx="3200401" cy="4267202"/>
          </a:xfrm>
          <a:prstGeom prst="rect">
            <a:avLst/>
          </a:prstGeom>
        </p:spPr>
      </p:pic>
      <p:pic>
        <p:nvPicPr>
          <p:cNvPr id="7" name="Εικόνα 6">
            <a:extLst>
              <a:ext uri="{FF2B5EF4-FFF2-40B4-BE49-F238E27FC236}">
                <a16:creationId xmlns:a16="http://schemas.microsoft.com/office/drawing/2014/main" id="{093B6E37-B37B-F257-021D-5F9C5FD182D4}"/>
              </a:ext>
            </a:extLst>
          </p:cNvPr>
          <p:cNvPicPr>
            <a:picLocks noChangeAspect="1"/>
          </p:cNvPicPr>
          <p:nvPr/>
        </p:nvPicPr>
        <p:blipFill>
          <a:blip r:embed="rId5"/>
          <a:stretch>
            <a:fillRect/>
          </a:stretch>
        </p:blipFill>
        <p:spPr>
          <a:xfrm>
            <a:off x="843253" y="2747920"/>
            <a:ext cx="3092073" cy="3092073"/>
          </a:xfrm>
          <a:prstGeom prst="rect">
            <a:avLst/>
          </a:prstGeom>
        </p:spPr>
      </p:pic>
      <p:pic>
        <p:nvPicPr>
          <p:cNvPr id="9" name="Θέση εικόνας 8">
            <a:extLst>
              <a:ext uri="{FF2B5EF4-FFF2-40B4-BE49-F238E27FC236}">
                <a16:creationId xmlns:a16="http://schemas.microsoft.com/office/drawing/2014/main" id="{B8F4D52C-6D3A-C2B3-E067-6FB80C69064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31248" r="31248"/>
          <a:stretch>
            <a:fillRect/>
          </a:stretch>
        </p:blipFill>
        <p:spPr>
          <a:xfrm>
            <a:off x="4333008" y="4992096"/>
            <a:ext cx="3264826" cy="1695795"/>
          </a:xfrm>
          <a:prstGeom prst="rect">
            <a:avLst/>
          </a:prstGeom>
        </p:spPr>
      </p:pic>
    </p:spTree>
    <p:extLst>
      <p:ext uri="{BB962C8B-B14F-4D97-AF65-F5344CB8AC3E}">
        <p14:creationId xmlns:p14="http://schemas.microsoft.com/office/powerpoint/2010/main" val="2915558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1EBF8D3-B206-264F-255D-DE546B98C5E9}"/>
              </a:ext>
            </a:extLst>
          </p:cNvPr>
          <p:cNvSpPr>
            <a:spLocks noGrp="1"/>
          </p:cNvSpPr>
          <p:nvPr>
            <p:ph type="title"/>
          </p:nvPr>
        </p:nvSpPr>
        <p:spPr/>
        <p:txBody>
          <a:bodyPr/>
          <a:lstStyle/>
          <a:p>
            <a:pPr algn="ctr"/>
            <a:r>
              <a:rPr lang="el-GR" dirty="0" err="1"/>
              <a:t>Διασχολικεσ</a:t>
            </a:r>
            <a:r>
              <a:rPr lang="el-GR" dirty="0"/>
              <a:t> </a:t>
            </a:r>
            <a:r>
              <a:rPr lang="el-GR" dirty="0" err="1"/>
              <a:t>δρασεισ</a:t>
            </a:r>
            <a:endParaRPr lang="el-GR" dirty="0"/>
          </a:p>
        </p:txBody>
      </p:sp>
      <p:sp>
        <p:nvSpPr>
          <p:cNvPr id="4" name="Θέση κειμένου 3">
            <a:extLst>
              <a:ext uri="{FF2B5EF4-FFF2-40B4-BE49-F238E27FC236}">
                <a16:creationId xmlns:a16="http://schemas.microsoft.com/office/drawing/2014/main" id="{98E26BF0-4A2B-E7BA-AE65-EB6415AA9838}"/>
              </a:ext>
            </a:extLst>
          </p:cNvPr>
          <p:cNvSpPr>
            <a:spLocks noGrp="1"/>
          </p:cNvSpPr>
          <p:nvPr>
            <p:ph type="body" sz="half" idx="2"/>
          </p:nvPr>
        </p:nvSpPr>
        <p:spPr/>
        <p:txBody>
          <a:bodyPr/>
          <a:lstStyle/>
          <a:p>
            <a:r>
              <a:rPr lang="el-GR" sz="1400" kern="0" dirty="0">
                <a:effectLst/>
                <a:latin typeface="Times New Roman" panose="02020603050405020304" pitchFamily="18" charset="0"/>
                <a:ea typeface="Times New Roman" panose="02020603050405020304" pitchFamily="18" charset="0"/>
                <a:cs typeface="Times New Roman" panose="02020603050405020304" pitchFamily="18" charset="0"/>
              </a:rPr>
              <a:t>«Η Φιλοσοφία ως τέχνη του βίου»</a:t>
            </a:r>
            <a:br>
              <a:rPr lang="el-GR" sz="1400" kern="100" dirty="0">
                <a:effectLst/>
                <a:latin typeface="Calibri" panose="020F0502020204030204" pitchFamily="34" charset="0"/>
                <a:ea typeface="Calibri" panose="020F0502020204030204" pitchFamily="34" charset="0"/>
                <a:cs typeface="Times New Roman" panose="02020603050405020304" pitchFamily="18" charset="0"/>
              </a:rPr>
            </a:br>
            <a:r>
              <a:rPr lang="el-GR" sz="14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Συμμετοχή του </a:t>
            </a:r>
            <a:r>
              <a:rPr lang="el-GR" sz="1400" kern="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ΓΕΛ</a:t>
            </a:r>
            <a:r>
              <a:rPr lang="el-GR" sz="14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Αυλωναρίου στη δράση που οργάνωσε το </a:t>
            </a:r>
            <a:r>
              <a:rPr lang="el-GR" sz="1400" kern="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el-GR" sz="1400" kern="0" baseline="300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ο</a:t>
            </a:r>
            <a:r>
              <a:rPr lang="el-GR" sz="14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Πρότυπο </a:t>
            </a:r>
            <a:r>
              <a:rPr lang="el-GR" sz="1400" kern="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ΓΕΛ</a:t>
            </a:r>
            <a:r>
              <a:rPr lang="el-GR" sz="14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Χαλκίδας.</a:t>
            </a:r>
            <a:endParaRPr lang="el-GR"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l-GR" dirty="0"/>
          </a:p>
        </p:txBody>
      </p:sp>
      <p:pic>
        <p:nvPicPr>
          <p:cNvPr id="6" name="Θέση εικόνας 5">
            <a:extLst>
              <a:ext uri="{FF2B5EF4-FFF2-40B4-BE49-F238E27FC236}">
                <a16:creationId xmlns:a16="http://schemas.microsoft.com/office/drawing/2014/main" id="{32B76183-9BF8-3489-E5A1-3ACC0517326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2091" b="22091"/>
          <a:stretch>
            <a:fillRect/>
          </a:stretch>
        </p:blipFill>
        <p:spPr>
          <a:xfrm>
            <a:off x="508528" y="369917"/>
            <a:ext cx="3406767" cy="5019675"/>
          </a:xfrm>
        </p:spPr>
      </p:pic>
      <p:pic>
        <p:nvPicPr>
          <p:cNvPr id="5" name="Εικόνα 4">
            <a:extLst>
              <a:ext uri="{FF2B5EF4-FFF2-40B4-BE49-F238E27FC236}">
                <a16:creationId xmlns:a16="http://schemas.microsoft.com/office/drawing/2014/main" id="{3B66E8EF-2D6C-FC6C-DC5E-5F0DFD0DF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5295" y="1270920"/>
            <a:ext cx="4211783" cy="4565542"/>
          </a:xfrm>
          <a:prstGeom prst="rect">
            <a:avLst/>
          </a:prstGeom>
        </p:spPr>
      </p:pic>
    </p:spTree>
    <p:extLst>
      <p:ext uri="{BB962C8B-B14F-4D97-AF65-F5344CB8AC3E}">
        <p14:creationId xmlns:p14="http://schemas.microsoft.com/office/powerpoint/2010/main" val="39794759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Ξυλογραφία">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Ξυλογραφία</Template>
  <TotalTime>122</TotalTime>
  <Words>1049</Words>
  <Application>Microsoft Office PowerPoint</Application>
  <PresentationFormat>Ευρεία οθόνη</PresentationFormat>
  <Paragraphs>57</Paragraphs>
  <Slides>15</Slides>
  <Notes>0</Notes>
  <HiddenSlides>0</HiddenSlides>
  <MMClips>0</MMClips>
  <ScaleCrop>false</ScaleCrop>
  <HeadingPairs>
    <vt:vector size="6" baseType="variant">
      <vt:variant>
        <vt:lpstr>Γραμματοσειρές που χρησιμοποιούνται</vt:lpstr>
      </vt:variant>
      <vt:variant>
        <vt:i4>6</vt:i4>
      </vt:variant>
      <vt:variant>
        <vt:lpstr>Θέμα</vt:lpstr>
      </vt:variant>
      <vt:variant>
        <vt:i4>1</vt:i4>
      </vt:variant>
      <vt:variant>
        <vt:lpstr>Τίτλοι διαφανειών</vt:lpstr>
      </vt:variant>
      <vt:variant>
        <vt:i4>15</vt:i4>
      </vt:variant>
    </vt:vector>
  </HeadingPairs>
  <TitlesOfParts>
    <vt:vector size="22" baseType="lpstr">
      <vt:lpstr>Calibri</vt:lpstr>
      <vt:lpstr>Cambria</vt:lpstr>
      <vt:lpstr>Rockwell</vt:lpstr>
      <vt:lpstr>Rockwell Condensed</vt:lpstr>
      <vt:lpstr>Times New Roman</vt:lpstr>
      <vt:lpstr>Wingdings</vt:lpstr>
      <vt:lpstr>Ξυλογραφία</vt:lpstr>
      <vt:lpstr>ΓΕΛ ΑΥΛΩΝΑΡΙΟΥ</vt:lpstr>
      <vt:lpstr>ΤΟ ΣΧΟΛΕΙΟ ΜΑΣ</vt:lpstr>
      <vt:lpstr>δρασεισ</vt:lpstr>
      <vt:lpstr>διαγωνισμοι</vt:lpstr>
      <vt:lpstr>Ενδοσχολικεσ δρασεισ </vt:lpstr>
      <vt:lpstr>masterclasses</vt:lpstr>
      <vt:lpstr>Μαθητικα συνεδρια</vt:lpstr>
      <vt:lpstr>Προγραμματα ευρωπαϊκα</vt:lpstr>
      <vt:lpstr>Διασχολικεσ δρασεισ</vt:lpstr>
      <vt:lpstr>Το παιδι στην τεχνη</vt:lpstr>
      <vt:lpstr>ΤΑ ΔΙΚΑΙΩΜΑΤΑ ΤΟΥ ΠΑΙΔΙΟΥ</vt:lpstr>
      <vt:lpstr>Παιδικη κακοποιηση</vt:lpstr>
      <vt:lpstr>ΔΙΚΑΙΩΜΑΤΑ ΑΝΑΠΤΥΞΗΣ ΚΑΙ ΕΞΕΛΙΞΗΣ ( εκπαιδευση – παιχνιδι – αναψυχη )  </vt:lpstr>
      <vt:lpstr>Αντι επιλογου</vt:lpstr>
      <vt:lpstr>Παρουσίαση του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Athanasios Glikos</dc:creator>
  <cp:lastModifiedBy>Athanasios Glikos</cp:lastModifiedBy>
  <cp:revision>20</cp:revision>
  <dcterms:created xsi:type="dcterms:W3CDTF">2024-11-11T04:13:05Z</dcterms:created>
  <dcterms:modified xsi:type="dcterms:W3CDTF">2025-02-21T16:42:16Z</dcterms:modified>
</cp:coreProperties>
</file>